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themeOverride+xml" PartName="/ppt/theme/themeOverride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62" r:id="rId6"/>
    <p:sldId id="260" r:id="rId7"/>
    <p:sldId id="261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75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831" autoAdjust="0"/>
  </p:normalViewPr>
  <p:slideViewPr>
    <p:cSldViewPr>
      <p:cViewPr varScale="1">
        <p:scale>
          <a:sx n="64" d="100"/>
          <a:sy n="64" d="100"/>
        </p:scale>
        <p:origin x="28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80B8-50A5-4EF5-B62D-8EABB707D6A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01CF-EB68-453B-AB92-A6CD0B46D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9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Добрый день, уважаемые коллеги. Представляем вашему вниманию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нашу работу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ru-RU" sz="1200" b="1" dirty="0" smtClean="0">
                <a:solidFill>
                  <a:schemeClr val="accent2"/>
                </a:solidFill>
                <a:latin typeface="Bookman Old Style" pitchFamily="18" charset="0"/>
              </a:rPr>
              <a:t>Опытно-экспериментальная деятельность как средство формирования познавательных компетенций дошкольников</a:t>
            </a:r>
            <a:br>
              <a:rPr lang="ru-RU" sz="12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1200" b="1" dirty="0" smtClean="0">
                <a:solidFill>
                  <a:schemeClr val="accent2"/>
                </a:solidFill>
                <a:latin typeface="Bookman Old Style" pitchFamily="18" charset="0"/>
              </a:rPr>
              <a:t>Проект «Огород на окне»</a:t>
            </a:r>
            <a:r>
              <a:rPr lang="ru-RU" sz="16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17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Рассматривая  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семена дети узнали, что их форма и количество у  растений разные.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36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ходе практической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деятельности вели работу по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развитию связной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речи.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Учили составлять описательный рассказ  с опорой на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Играли в речевые игры,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которые формировали у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детей  умение использовать  уменьшительно-ласкательные суффиксы при образовании существительных,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образовывать единственное и множественное число.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14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Отгадывание  загадок позволило закрепить умение  детей видеть за образным описанием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овощей их  особенности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Ребята придумывали загадки сами, используя ранее полученный навык составления описательного рассказа.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24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итогам  проекта «Огород на окне» были получены результаты которые вы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видите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66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Главное достоинство  опытно-экспериментальной деятельности</a:t>
            </a:r>
            <a:r>
              <a:rPr lang="ru-RU" baseline="0" dirty="0" smtClean="0"/>
              <a:t> в том, что оно </a:t>
            </a:r>
            <a:r>
              <a:rPr lang="ru-RU" dirty="0" smtClean="0"/>
              <a:t>расширяет границы познавательной деятельности, способствует развитию речи.</a:t>
            </a:r>
            <a:r>
              <a:rPr lang="ru-RU" baseline="0" dirty="0" smtClean="0"/>
              <a:t> П</a:t>
            </a:r>
            <a:r>
              <a:rPr lang="ru-RU" dirty="0" smtClean="0"/>
              <a:t>озволяет ребёнку взглянуть на окружающий мир по-другому.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5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мы являемся свидетелями того, как в системе дошкольного образования формируется ещё один эффективный метод познания закономерностей и явлений окружающего мира – метод экспериментирования.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Удовлетворяя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 любознательность в процессе активной познавательно – исследовательской деятельности, ребенок с одной стороны, расширяет представление о мире, с другой – начинает овладевать основополагающими речевыми формами упорядочения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7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своей работе использовали  технологию Александра Ильича Савенкова.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взрослого состоит в том, чтобы помочь ребёнку самостоятельно найти ответы на эти вопросы.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0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Данная проблема  осуществлялась в рамках</a:t>
            </a:r>
            <a:r>
              <a:rPr lang="ru-RU" baseline="0" dirty="0" smtClean="0"/>
              <a:t> долгосрочного познавательно-творческого проекта «Огород на окне».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8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Цели и задачи проекта представлены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89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начальном этапе мы выявили проблему:  дети не знают о том, как растут растения и как за ними ухаживать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Совместно с детьми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сделали мини огород на окне.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Который оформили ярким, красочным заборчиком.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16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практической деятельности посадили лук и цветы.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3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Учили детей  правильно ухаживать за растениями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3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 наблюдения за ростом лука в разных условиях. , Дети самостоятельно делали выводы о влиянии условий для роста растения.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01CF-EB68-453B-AB92-A6CD0B46D3F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3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1412776"/>
            <a:ext cx="8458200" cy="201793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Опытно-экспериментальная деятельность как средство формирования познавательных компетенций дошкольников</a:t>
            </a:r>
            <a:br>
              <a:rPr 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Проект </a:t>
            </a:r>
            <a:r>
              <a:rPr lang="ru-RU" sz="2400" b="1" dirty="0" smtClean="0">
                <a:solidFill>
                  <a:schemeClr val="accent2"/>
                </a:solidFill>
                <a:latin typeface="Bookman Old Style" pitchFamily="18" charset="0"/>
              </a:rPr>
              <a:t>«Огород на окне»</a:t>
            </a:r>
            <a:r>
              <a:rPr lang="ru-RU" sz="32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endParaRPr lang="ru-RU" sz="3200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938" y="5058990"/>
            <a:ext cx="4488434" cy="1198677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Гюрджян</a:t>
            </a:r>
            <a:r>
              <a:rPr lang="ru-RU" dirty="0" smtClean="0"/>
              <a:t> Елена Анатольевна,</a:t>
            </a:r>
          </a:p>
          <a:p>
            <a:r>
              <a:rPr lang="ru-RU" dirty="0" err="1" smtClean="0"/>
              <a:t>Болгова</a:t>
            </a:r>
            <a:r>
              <a:rPr lang="ru-RU" dirty="0" smtClean="0"/>
              <a:t>  </a:t>
            </a:r>
            <a:r>
              <a:rPr lang="ru-RU" dirty="0"/>
              <a:t>Елена </a:t>
            </a:r>
            <a:r>
              <a:rPr lang="ru-RU" dirty="0" smtClean="0"/>
              <a:t>Лаврентьевна, </a:t>
            </a:r>
            <a:r>
              <a:rPr lang="ru-RU" dirty="0" smtClean="0"/>
              <a:t>воспитатели. </a:t>
            </a:r>
            <a:endParaRPr lang="ru-RU" dirty="0"/>
          </a:p>
        </p:txBody>
      </p:sp>
      <p:sp>
        <p:nvSpPr>
          <p:cNvPr id="1026" name="AutoShape 2" descr="https://e.mail.ru/api/v1/messages/attaches/view?id=54ojncQbMhcG2SUPGifoBZQ1:hU4RMnK45Br&amp;type=cloud_stock&amp;x-email=bajdikova.83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C:\Users\Андрей\Downloads\20200218_164825.jpg"/>
          <p:cNvPicPr/>
          <p:nvPr/>
        </p:nvPicPr>
        <p:blipFill>
          <a:blip r:embed="rId3" cstate="print"/>
          <a:srcRect l="17214" r="32868"/>
          <a:stretch>
            <a:fillRect/>
          </a:stretch>
        </p:blipFill>
        <p:spPr bwMode="auto">
          <a:xfrm>
            <a:off x="5143504" y="3214686"/>
            <a:ext cx="357190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650508" y="16033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Муниципальное бюджетное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дошкольное образовательное учреждение муниципального образования город Краснодар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>
                <a:solidFill>
                  <a:schemeClr val="bg1"/>
                </a:solidFill>
              </a:rPr>
              <a:t>Детский </a:t>
            </a:r>
            <a:r>
              <a:rPr lang="ru-RU" dirty="0" smtClean="0">
                <a:solidFill>
                  <a:schemeClr val="bg1"/>
                </a:solidFill>
              </a:rPr>
              <a:t>сад комбинированного вида № 234</a:t>
            </a:r>
            <a:r>
              <a:rPr lang="ru-RU" dirty="0">
                <a:solidFill>
                  <a:schemeClr val="bg1"/>
                </a:solidFill>
              </a:rPr>
              <a:t>»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353" y="53814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Цветочные семена</a:t>
            </a:r>
            <a:endParaRPr lang="ru-RU" b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6" name="Рисунок 5" descr="C:\Users\Андрей\Downloads\IMG_433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785" y="1742803"/>
            <a:ext cx="4041783" cy="26929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Содержимое 3" descr="C:\Users\Андрей\Downloads\20200225_100925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826451"/>
            <a:ext cx="5939444" cy="28886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C:\Users\Андрей\Downloads\IMG_432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353" y="1688330"/>
            <a:ext cx="2928958" cy="2000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Персонажи советских мультфильмов » Allday - всё лучшее в мире графики и  дизайна!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936"/>
          <a:stretch>
            <a:fillRect/>
          </a:stretch>
        </p:blipFill>
        <p:spPr bwMode="auto">
          <a:xfrm>
            <a:off x="6948264" y="4608589"/>
            <a:ext cx="1568657" cy="21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Описательный  </a:t>
            </a:r>
            <a:r>
              <a:rPr lang="ru-RU" sz="2800" b="1" dirty="0">
                <a:solidFill>
                  <a:schemeClr val="accent2"/>
                </a:solidFill>
                <a:latin typeface="Bookman Old Style" pitchFamily="18" charset="0"/>
              </a:rPr>
              <a:t>рассказ</a:t>
            </a:r>
          </a:p>
        </p:txBody>
      </p:sp>
      <p:pic>
        <p:nvPicPr>
          <p:cNvPr id="4" name="Содержимое 3" descr="ТЕМА ОВОЩИ, ФРУКТЫ - Материал для занятий - Каталог файлов - 3 лог. группа  &quot;Кораблик&quot; детский сад №42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0467" y="2348880"/>
            <a:ext cx="611936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ерсонажи советских мультфильмов » Allday - всё лучшее в мире графики и  дизайна!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2869"/>
          <a:stretch>
            <a:fillRect/>
          </a:stretch>
        </p:blipFill>
        <p:spPr bwMode="auto">
          <a:xfrm>
            <a:off x="6588224" y="1154088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Bookman Old Style" pitchFamily="18" charset="0"/>
              </a:rPr>
              <a:t>Играли в речевые игры</a:t>
            </a:r>
          </a:p>
        </p:txBody>
      </p:sp>
      <p:pic>
        <p:nvPicPr>
          <p:cNvPr id="5" name="Содержимое 4" descr="Картотека. Дидактическая игра &amp;quot;Один-много&amp;quot; | Картотека на тему: |  Образовательная социальная сеть"/>
          <p:cNvPicPr>
            <a:picLocks noGrp="1"/>
          </p:cNvPicPr>
          <p:nvPr>
            <p:ph sz="half" idx="1"/>
          </p:nvPr>
        </p:nvPicPr>
        <p:blipFill>
          <a:blip r:embed="rId3" cstate="print"/>
          <a:srcRect l="4990" t="11740" r="5353" b="31985"/>
          <a:stretch>
            <a:fillRect/>
          </a:stretch>
        </p:blipFill>
        <p:spPr bwMode="auto">
          <a:xfrm>
            <a:off x="4644008" y="2276872"/>
            <a:ext cx="4038600" cy="336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Презентация на тему: &quot;Тема: «Овощи» Тема: «Овощи» Составила учитель-  сурдопедагог Байцаева Людмила Алборовна Дидактические игры и упражнения по  формированию лексико- грамматического.&quot;. Скачать бесплатно и без  регистрации."/>
          <p:cNvPicPr>
            <a:picLocks noGrp="1"/>
          </p:cNvPicPr>
          <p:nvPr>
            <p:ph sz="half" idx="2"/>
          </p:nvPr>
        </p:nvPicPr>
        <p:blipFill>
          <a:blip r:embed="rId4" cstate="print"/>
          <a:srcRect l="5928" t="11337" r="5840" b="9884"/>
          <a:stretch>
            <a:fillRect/>
          </a:stretch>
        </p:blipFill>
        <p:spPr bwMode="auto">
          <a:xfrm>
            <a:off x="251520" y="2276872"/>
            <a:ext cx="4038600" cy="27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59832" y="2636912"/>
            <a:ext cx="360040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артинки по запросу иллюстрации к сказке чиполлино | Иллюстрации, Рисунки  диснея, Милые рисунки"/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294" y="1146294"/>
            <a:ext cx="1775460" cy="259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483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Bookman Old Style" pitchFamily="18" charset="0"/>
              </a:rPr>
              <a:t>Загадки</a:t>
            </a:r>
            <a:endParaRPr lang="ru-RU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Учим названия овощей играя. Для детей от 1,5 - 2 лет | Мечтательная кошка |  Яндекс Дзен"/>
          <p:cNvPicPr>
            <a:picLocks noGrp="1"/>
          </p:cNvPicPr>
          <p:nvPr>
            <p:ph idx="1"/>
          </p:nvPr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519" y="1845747"/>
            <a:ext cx="663689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рия Чипполино (Алексей Осидак) / Стихи.ру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714606"/>
            <a:ext cx="857256" cy="84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0156" y="1074966"/>
            <a:ext cx="3672408" cy="98588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Bookman Old Style" pitchFamily="18" charset="0"/>
              </a:rPr>
              <a:t>Результаты:</a:t>
            </a:r>
            <a:br>
              <a:rPr lang="ru-RU" b="1" dirty="0">
                <a:solidFill>
                  <a:schemeClr val="accent2"/>
                </a:solidFill>
                <a:latin typeface="Bookman Old Style" pitchFamily="18" charset="0"/>
              </a:rPr>
            </a:br>
            <a:endParaRPr lang="ru-RU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3816424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результат по экспериментированию;</a:t>
            </a:r>
          </a:p>
          <a:p>
            <a:pPr lvl="0" algn="just"/>
            <a:r>
              <a:rPr lang="ru-RU" dirty="0" smtClean="0"/>
              <a:t>пополнен словарный запас;</a:t>
            </a:r>
          </a:p>
          <a:p>
            <a:pPr lvl="0" algn="just"/>
            <a:r>
              <a:rPr lang="ru-RU" dirty="0" smtClean="0"/>
              <a:t>сформирован интерес к опытнической и исследовательской деятельности по выращиванию растений в комнатных условиях;</a:t>
            </a:r>
          </a:p>
          <a:p>
            <a:pPr lvl="0" algn="just"/>
            <a:r>
              <a:rPr lang="ru-RU" dirty="0" smtClean="0"/>
              <a:t>умеют задавать вопросы, анализировать, делать выводы и умозаключения.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ндрей\Downloads\20200218_164846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40960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9927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СПАСИБО ЗА ВНИМАНИЕ!</a:t>
            </a:r>
            <a:endParaRPr lang="ru-RU" b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Персонажи советских мультфильмов » Allday - всё лучшее в мире графики и  дизайна!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936"/>
          <a:stretch>
            <a:fillRect/>
          </a:stretch>
        </p:blipFill>
        <p:spPr bwMode="auto">
          <a:xfrm>
            <a:off x="3214678" y="571480"/>
            <a:ext cx="221457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28" y="500042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2928926" y="2214554"/>
            <a:ext cx="4929222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Монологическая речь</a:t>
            </a:r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000628" y="4500570"/>
            <a:ext cx="3714776" cy="1643074"/>
          </a:xfrm>
          <a:prstGeom prst="cloudCallout">
            <a:avLst>
              <a:gd name="adj1" fmla="val -23604"/>
              <a:gd name="adj2" fmla="val -80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Повествование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0" y="714356"/>
            <a:ext cx="2714644" cy="1285884"/>
          </a:xfrm>
          <a:prstGeom prst="cloudCallout">
            <a:avLst>
              <a:gd name="adj1" fmla="val 76094"/>
              <a:gd name="adj2" fmla="val 66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Элементарные </a:t>
            </a:r>
            <a:r>
              <a:rPr lang="ru-RU" dirty="0"/>
              <a:t>рассуждения</a:t>
            </a:r>
          </a:p>
          <a:p>
            <a:pPr algn="ctr"/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785786" y="4572008"/>
            <a:ext cx="3357586" cy="1714512"/>
          </a:xfrm>
          <a:prstGeom prst="cloudCallout">
            <a:avLst>
              <a:gd name="adj1" fmla="val 35780"/>
              <a:gd name="adj2" fmla="val -88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Описание</a:t>
            </a:r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Bookman Old Style" pitchFamily="18" charset="0"/>
              </a:rPr>
              <a:t>Мы </a:t>
            </a:r>
            <a:r>
              <a:rPr lang="ru-RU" b="1" dirty="0" smtClean="0">
                <a:solidFill>
                  <a:schemeClr val="accent2"/>
                </a:solidFill>
                <a:latin typeface="Bookman Old Style" pitchFamily="18" charset="0"/>
              </a:rPr>
              <a:t>учим:</a:t>
            </a:r>
            <a:endParaRPr lang="ru-RU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видеть </a:t>
            </a:r>
            <a:r>
              <a:rPr lang="ru-RU" dirty="0" smtClean="0"/>
              <a:t>проблему,</a:t>
            </a:r>
            <a:endParaRPr lang="ru-RU" dirty="0" smtClean="0"/>
          </a:p>
          <a:p>
            <a:pPr lvl="0"/>
            <a:r>
              <a:rPr lang="ru-RU" dirty="0" smtClean="0"/>
              <a:t>задавать </a:t>
            </a:r>
            <a:r>
              <a:rPr lang="ru-RU" dirty="0" smtClean="0"/>
              <a:t>вопросы,</a:t>
            </a:r>
            <a:endParaRPr lang="ru-RU" dirty="0" smtClean="0"/>
          </a:p>
          <a:p>
            <a:pPr lvl="0"/>
            <a:r>
              <a:rPr lang="ru-RU" dirty="0" smtClean="0"/>
              <a:t>выдвигать </a:t>
            </a:r>
            <a:r>
              <a:rPr lang="ru-RU" dirty="0" smtClean="0"/>
              <a:t>гипотезы,</a:t>
            </a:r>
            <a:endParaRPr lang="ru-RU" dirty="0" smtClean="0"/>
          </a:p>
          <a:p>
            <a:pPr lvl="0"/>
            <a:r>
              <a:rPr lang="ru-RU" dirty="0" smtClean="0"/>
              <a:t>давать определения </a:t>
            </a:r>
            <a:r>
              <a:rPr lang="ru-RU" dirty="0" smtClean="0"/>
              <a:t>понятиям,</a:t>
            </a:r>
            <a:endParaRPr lang="ru-RU" dirty="0" smtClean="0"/>
          </a:p>
          <a:p>
            <a:pPr lvl="0"/>
            <a:r>
              <a:rPr lang="ru-RU" dirty="0" smtClean="0"/>
              <a:t>классифицировать,</a:t>
            </a:r>
            <a:endParaRPr lang="ru-RU" dirty="0" smtClean="0"/>
          </a:p>
          <a:p>
            <a:pPr lvl="0"/>
            <a:r>
              <a:rPr lang="ru-RU" dirty="0" smtClean="0"/>
              <a:t>наблюдать,</a:t>
            </a:r>
            <a:endParaRPr lang="ru-RU" dirty="0" smtClean="0"/>
          </a:p>
          <a:p>
            <a:pPr lvl="0"/>
            <a:r>
              <a:rPr lang="ru-RU" dirty="0" smtClean="0"/>
              <a:t>проводить </a:t>
            </a:r>
            <a:r>
              <a:rPr lang="ru-RU" dirty="0" smtClean="0"/>
              <a:t>эксперименты,</a:t>
            </a:r>
            <a:endParaRPr lang="ru-RU" dirty="0" smtClean="0"/>
          </a:p>
          <a:p>
            <a:pPr lvl="0"/>
            <a:r>
              <a:rPr lang="ru-RU" dirty="0" smtClean="0"/>
              <a:t>анализировать полученный в ходе исследования </a:t>
            </a:r>
            <a:r>
              <a:rPr lang="ru-RU" dirty="0" smtClean="0"/>
              <a:t>материал,</a:t>
            </a:r>
            <a:endParaRPr lang="ru-RU" dirty="0" smtClean="0"/>
          </a:p>
          <a:p>
            <a:pPr lvl="0"/>
            <a:r>
              <a:rPr lang="ru-RU" dirty="0" smtClean="0"/>
              <a:t>делать выводы и умозаключения.</a:t>
            </a:r>
          </a:p>
          <a:p>
            <a:endParaRPr lang="ru-RU" dirty="0"/>
          </a:p>
        </p:txBody>
      </p:sp>
      <p:pic>
        <p:nvPicPr>
          <p:cNvPr id="4" name="Рисунок 3" descr="Персонажи советских мультфильмов » Allday - всё лучшее в мире графики и  дизайна!"/>
          <p:cNvPicPr/>
          <p:nvPr/>
        </p:nvPicPr>
        <p:blipFill>
          <a:blip r:embed="rId3" cstate="print"/>
          <a:srcRect b="19536"/>
          <a:stretch>
            <a:fillRect/>
          </a:stretch>
        </p:blipFill>
        <p:spPr bwMode="auto">
          <a:xfrm>
            <a:off x="6357950" y="857232"/>
            <a:ext cx="240061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ьшеевский детский сад № 2 &quot;Ромашка&quot; - группа &quot;Чипполино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143248"/>
            <a:ext cx="2386735" cy="324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382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Система педагогического </a:t>
            </a: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взаимодействия:</a:t>
            </a:r>
            <a:r>
              <a:rPr lang="ru-RU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accent6"/>
                </a:solidFill>
                <a:latin typeface="Bookman Old Style" pitchFamily="18" charset="0"/>
              </a:rPr>
            </a:br>
            <a:endParaRPr lang="ru-RU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25112"/>
          </a:xfrm>
        </p:spPr>
        <p:txBody>
          <a:bodyPr/>
          <a:lstStyle/>
          <a:p>
            <a:r>
              <a:rPr lang="ru-RU" sz="4000" dirty="0" smtClean="0"/>
              <a:t>система организованного </a:t>
            </a:r>
            <a:r>
              <a:rPr lang="ru-RU" sz="4000" dirty="0" smtClean="0"/>
              <a:t>обучения,</a:t>
            </a:r>
            <a:endParaRPr lang="ru-RU" sz="4000" dirty="0" smtClean="0"/>
          </a:p>
          <a:p>
            <a:r>
              <a:rPr lang="ru-RU" sz="4000" dirty="0" smtClean="0"/>
              <a:t>совместная деятельность взрослого и </a:t>
            </a:r>
            <a:r>
              <a:rPr lang="ru-RU" sz="4000" dirty="0" smtClean="0"/>
              <a:t>ребенка,</a:t>
            </a:r>
            <a:endParaRPr lang="ru-RU" sz="4000" dirty="0" smtClean="0"/>
          </a:p>
          <a:p>
            <a:r>
              <a:rPr lang="ru-RU" sz="4000" dirty="0" smtClean="0"/>
              <a:t>самостоятельная </a:t>
            </a:r>
            <a:endParaRPr lang="ru-RU" sz="4000" dirty="0" smtClean="0"/>
          </a:p>
          <a:p>
            <a:pPr marL="109538" indent="250825">
              <a:buNone/>
            </a:pPr>
            <a:r>
              <a:rPr lang="ru-RU" sz="4000" dirty="0" smtClean="0"/>
              <a:t>деятельность </a:t>
            </a:r>
            <a:r>
              <a:rPr lang="ru-RU" sz="4000" dirty="0" smtClean="0"/>
              <a:t>детей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Bookman Old Style" pitchFamily="18" charset="0"/>
              </a:rPr>
              <a:t>Цель проекта:</a:t>
            </a:r>
            <a:endParaRPr lang="ru-RU" sz="3200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Bookman Old Style" pitchFamily="18" charset="0"/>
              </a:rPr>
              <a:t>Задачи проекта:</a:t>
            </a:r>
            <a:endParaRPr lang="ru-RU" sz="3200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развитие экологической </a:t>
            </a:r>
            <a:r>
              <a:rPr lang="ru-RU" sz="2400" dirty="0" smtClean="0"/>
              <a:t>культуры </a:t>
            </a:r>
            <a:r>
              <a:rPr lang="ru-RU" sz="2400" dirty="0" smtClean="0"/>
              <a:t>дошкольников.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</a:t>
            </a:r>
            <a:r>
              <a:rPr lang="ru-RU" sz="2400" dirty="0" smtClean="0"/>
              <a:t>своение экологических представлений; 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азвитие познавательно-речевых навыков и умений; </a:t>
            </a:r>
          </a:p>
          <a:p>
            <a:r>
              <a:rPr lang="ru-RU" sz="2400" dirty="0" smtClean="0"/>
              <a:t>овладение умениями наблюдения за живой природой.</a:t>
            </a:r>
            <a:endParaRPr lang="ru-RU" sz="2400" dirty="0"/>
          </a:p>
        </p:txBody>
      </p:sp>
      <p:pic>
        <p:nvPicPr>
          <p:cNvPr id="7" name="Рисунок 6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857232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928670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928670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928670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Ария Чипполино (Алексей Осидак) / Стихи.р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928670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8036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/>
                </a:solidFill>
                <a:latin typeface="Bookman Old Style" pitchFamily="18" charset="0"/>
              </a:rPr>
              <a:t>Рассматривали </a:t>
            </a:r>
            <a:r>
              <a:rPr lang="ru-RU" sz="3100" b="1" dirty="0" smtClean="0">
                <a:solidFill>
                  <a:schemeClr val="accent2"/>
                </a:solidFill>
                <a:latin typeface="Bookman Old Style" pitchFamily="18" charset="0"/>
              </a:rPr>
              <a:t>иллюстрации, книги о растениях, создали «</a:t>
            </a:r>
            <a:r>
              <a:rPr lang="ru-RU" sz="3100" b="1" dirty="0" smtClean="0">
                <a:solidFill>
                  <a:schemeClr val="accent2"/>
                </a:solidFill>
                <a:latin typeface="Bookman Old Style" pitchFamily="18" charset="0"/>
              </a:rPr>
              <a:t>огород».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:\Users\Андрей\Downloads\20200225_093201.jpg"/>
          <p:cNvPicPr>
            <a:picLocks noGrp="1"/>
          </p:cNvPicPr>
          <p:nvPr>
            <p:ph sz="half" idx="1"/>
          </p:nvPr>
        </p:nvPicPr>
        <p:blipFill>
          <a:blip r:embed="rId4" cstate="print"/>
          <a:srcRect r="47807"/>
          <a:stretch>
            <a:fillRect/>
          </a:stretch>
        </p:blipFill>
        <p:spPr bwMode="auto">
          <a:xfrm rot="5400000">
            <a:off x="727625" y="1944783"/>
            <a:ext cx="3388519" cy="36206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Содержимое 5" descr="C:\Users\Андрей\Downloads\IMG_4346.JPG"/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648200" y="3166269"/>
            <a:ext cx="4038600" cy="269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 descr="Альшеевский детский сад № 2 &quot;Ромашка&quot; - группа &quot;Чипполино&quot;"/>
          <p:cNvPicPr/>
          <p:nvPr/>
        </p:nvPicPr>
        <p:blipFill>
          <a:blip r:embed="rId6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680208"/>
            <a:ext cx="1386603" cy="188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452" y="78844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Bookman Old Style" pitchFamily="18" charset="0"/>
              </a:rPr>
              <a:t>Практическая деятельность: посадка лука, цветов.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C:\Users\Андрей\Downloads\20201028_154629.jpg"/>
          <p:cNvPicPr/>
          <p:nvPr/>
        </p:nvPicPr>
        <p:blipFill>
          <a:blip r:embed="rId3" cstate="print"/>
          <a:srcRect r="34927"/>
          <a:stretch>
            <a:fillRect/>
          </a:stretch>
        </p:blipFill>
        <p:spPr bwMode="auto">
          <a:xfrm rot="5400000">
            <a:off x="6175276" y="2253331"/>
            <a:ext cx="3076848" cy="20147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C:\Users\Андрей\Downloads\20201028_154344_007.jpg"/>
          <p:cNvPicPr/>
          <p:nvPr/>
        </p:nvPicPr>
        <p:blipFill>
          <a:blip r:embed="rId4" cstate="print"/>
          <a:srcRect l="10354" r="36716"/>
          <a:stretch>
            <a:fillRect/>
          </a:stretch>
        </p:blipFill>
        <p:spPr bwMode="auto">
          <a:xfrm rot="5400000">
            <a:off x="3720324" y="3852118"/>
            <a:ext cx="3148130" cy="28849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Содержимое 3" descr="C:\Users\Андрей\Downloads\20200221_080151.jpg"/>
          <p:cNvPicPr>
            <a:picLocks noGrp="1"/>
          </p:cNvPicPr>
          <p:nvPr>
            <p:ph idx="1"/>
          </p:nvPr>
        </p:nvPicPr>
        <p:blipFill>
          <a:blip r:embed="rId5" cstate="print"/>
          <a:srcRect r="23743"/>
          <a:stretch>
            <a:fillRect/>
          </a:stretch>
        </p:blipFill>
        <p:spPr bwMode="auto">
          <a:xfrm>
            <a:off x="214282" y="1660652"/>
            <a:ext cx="4391970" cy="30019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Ария Чипполино (Алексей Осидак) / Стихи.ру"/>
          <p:cNvPicPr/>
          <p:nvPr/>
        </p:nvPicPr>
        <p:blipFill>
          <a:blip r:embed="rId6" cstate="print">
            <a:clrChange>
              <a:clrFrom>
                <a:srgbClr val="94846D"/>
              </a:clrFrom>
              <a:clrTo>
                <a:srgbClr val="94846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013176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Ария Чипполино (Алексей Осидак) / Стихи.ру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445145" y="5195926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703" y="6109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Bookman Old Style" pitchFamily="18" charset="0"/>
              </a:rPr>
              <a:t>Труд в уголке экспериментирования</a:t>
            </a:r>
            <a:endParaRPr lang="ru-RU" b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C:\Users\Андрей\Downloads\20201028_15443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3829048" cy="252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C:\Users\Андрей\Downloads\20201023_153659.jpg"/>
          <p:cNvPicPr/>
          <p:nvPr/>
        </p:nvPicPr>
        <p:blipFill>
          <a:blip r:embed="rId4" cstate="print"/>
          <a:srcRect r="30005"/>
          <a:stretch>
            <a:fillRect/>
          </a:stretch>
        </p:blipFill>
        <p:spPr bwMode="auto">
          <a:xfrm>
            <a:off x="5076056" y="1916832"/>
            <a:ext cx="3600400" cy="252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:\Users\Андрей\Downloads\20200218_15472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3032649" y="4670524"/>
            <a:ext cx="3513346" cy="20338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Ария Чипполино (Алексей Осидак) / Стихи.ру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4433" y="4941168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Ария Чипполино (Алексей Осидак) / Стихи.ру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308304" y="4941168"/>
            <a:ext cx="1275907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3991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Наблюдение </a:t>
            </a: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Bookman Old Style" pitchFamily="18" charset="0"/>
              </a:rPr>
              <a:t>за ростом лука </a:t>
            </a:r>
            <a:endParaRPr lang="ru-RU" b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C:\Users\Андрей\Downloads\20200221_080104.jpg"/>
          <p:cNvPicPr>
            <a:picLocks noGrp="1"/>
          </p:cNvPicPr>
          <p:nvPr>
            <p:ph idx="1"/>
          </p:nvPr>
        </p:nvPicPr>
        <p:blipFill>
          <a:blip r:embed="rId3" cstate="print"/>
          <a:srcRect r="46392" b="24665"/>
          <a:stretch>
            <a:fillRect/>
          </a:stretch>
        </p:blipFill>
        <p:spPr bwMode="auto">
          <a:xfrm>
            <a:off x="827584" y="1916832"/>
            <a:ext cx="3538736" cy="23922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C:\Users\Андрей\Downloads\20200303_12131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395536" y="4509119"/>
            <a:ext cx="4319340" cy="19996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C:\Users\Андрей\Downloads\IMG_4340 (1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66728" y="3680357"/>
            <a:ext cx="3706680" cy="28118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Персонажи советских мультфильмов » Allday - всё лучшее в мире графики и  дизайна!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936"/>
          <a:stretch>
            <a:fillRect/>
          </a:stretch>
        </p:blipFill>
        <p:spPr bwMode="auto">
          <a:xfrm>
            <a:off x="6516216" y="1855011"/>
            <a:ext cx="121444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528</Words>
  <Application>Microsoft Office PowerPoint</Application>
  <PresentationFormat>Экран (4:3)</PresentationFormat>
  <Paragraphs>78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Bookman Old Style</vt:lpstr>
      <vt:lpstr>Calibri</vt:lpstr>
      <vt:lpstr>Georgia</vt:lpstr>
      <vt:lpstr>Times New Roman</vt:lpstr>
      <vt:lpstr>Trebuchet MS</vt:lpstr>
      <vt:lpstr>Wingdings 2</vt:lpstr>
      <vt:lpstr>Городская</vt:lpstr>
      <vt:lpstr>Опытно-экспериментальная деятельность как средство формирования познавательных компетенций дошкольников Проект «Огород на окне» </vt:lpstr>
      <vt:lpstr>Презентация PowerPoint</vt:lpstr>
      <vt:lpstr>Мы учим:</vt:lpstr>
      <vt:lpstr> Система педагогического взаимодействия: </vt:lpstr>
      <vt:lpstr>Презентация PowerPoint</vt:lpstr>
      <vt:lpstr>Рассматривали иллюстрации, книги о растениях, создали «огород». </vt:lpstr>
      <vt:lpstr>Практическая деятельность: посадка лука, цветов. </vt:lpstr>
      <vt:lpstr>Труд в уголке экспериментирования</vt:lpstr>
      <vt:lpstr>Наблюдение  за ростом лука </vt:lpstr>
      <vt:lpstr>Цветочные семена</vt:lpstr>
      <vt:lpstr>Описательный  рассказ</vt:lpstr>
      <vt:lpstr>Играли в речевые игры</vt:lpstr>
      <vt:lpstr>Загадки</vt:lpstr>
      <vt:lpstr>Результаты: </vt:lpstr>
      <vt:lpstr>Презентация PowerPoint</vt:lpstr>
      <vt:lpstr>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user6320</cp:lastModifiedBy>
  <cp:revision>61</cp:revision>
  <dcterms:created xsi:type="dcterms:W3CDTF">2020-11-16T07:17:06Z</dcterms:created>
  <dcterms:modified xsi:type="dcterms:W3CDTF">2021-02-24T09:33:50Z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931810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