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15"/>
  </p:notesMasterIdLst>
  <p:sldIdLst>
    <p:sldId id="256" r:id="rId2"/>
    <p:sldId id="257" r:id="rId3"/>
    <p:sldId id="264" r:id="rId4"/>
    <p:sldId id="265" r:id="rId5"/>
    <p:sldId id="272" r:id="rId6"/>
    <p:sldId id="260" r:id="rId7"/>
    <p:sldId id="261" r:id="rId8"/>
    <p:sldId id="262" r:id="rId9"/>
    <p:sldId id="266" r:id="rId10"/>
    <p:sldId id="267" r:id="rId11"/>
    <p:sldId id="268" r:id="rId12"/>
    <p:sldId id="269" r:id="rId13"/>
    <p:sldId id="271" r:id="rId14"/>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45" autoAdjust="0"/>
  </p:normalViewPr>
  <p:slideViewPr>
    <p:cSldViewPr snapToGrid="0">
      <p:cViewPr varScale="1">
        <p:scale>
          <a:sx n="75" d="100"/>
          <a:sy n="75" d="100"/>
        </p:scale>
        <p:origin x="18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963D35EE-8164-48D5-A383-9D5A1C55039A}" type="datetimeFigureOut">
              <a:rPr lang="ru-RU" smtClean="0"/>
              <a:t>25.02.2021</a:t>
            </a:fld>
            <a:endParaRPr lang="ru-RU"/>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8E7DA185-A41F-4F6C-9AA3-5D10741790E1}" type="slidenum">
              <a:rPr lang="ru-RU" smtClean="0"/>
              <a:t>‹#›</a:t>
            </a:fld>
            <a:endParaRPr lang="ru-RU"/>
          </a:p>
        </p:txBody>
      </p:sp>
    </p:spTree>
    <p:extLst>
      <p:ext uri="{BB962C8B-B14F-4D97-AF65-F5344CB8AC3E}">
        <p14:creationId xmlns:p14="http://schemas.microsoft.com/office/powerpoint/2010/main" val="418041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E7DA185-A41F-4F6C-9AA3-5D10741790E1}" type="slidenum">
              <a:rPr lang="ru-RU" smtClean="0"/>
              <a:t>1</a:t>
            </a:fld>
            <a:endParaRPr lang="ru-RU"/>
          </a:p>
        </p:txBody>
      </p:sp>
    </p:spTree>
    <p:extLst>
      <p:ext uri="{BB962C8B-B14F-4D97-AF65-F5344CB8AC3E}">
        <p14:creationId xmlns:p14="http://schemas.microsoft.com/office/powerpoint/2010/main" val="179993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Пособие «Посчитай и найди</a:t>
            </a:r>
            <a:r>
              <a:rPr lang="ru-RU" baseline="0" dirty="0" smtClean="0"/>
              <a:t> цифру» также изготовлено в виде круга разделённого на сектора.</a:t>
            </a:r>
            <a:endParaRPr lang="ru-RU" dirty="0"/>
          </a:p>
        </p:txBody>
      </p:sp>
      <p:sp>
        <p:nvSpPr>
          <p:cNvPr id="4" name="Номер слайда 3"/>
          <p:cNvSpPr>
            <a:spLocks noGrp="1"/>
          </p:cNvSpPr>
          <p:nvPr>
            <p:ph type="sldNum" sz="quarter" idx="10"/>
          </p:nvPr>
        </p:nvSpPr>
        <p:spPr/>
        <p:txBody>
          <a:bodyPr/>
          <a:lstStyle/>
          <a:p>
            <a:fld id="{8E7DA185-A41F-4F6C-9AA3-5D10741790E1}" type="slidenum">
              <a:rPr lang="ru-RU" smtClean="0"/>
              <a:t>10</a:t>
            </a:fld>
            <a:endParaRPr lang="ru-RU"/>
          </a:p>
        </p:txBody>
      </p:sp>
    </p:spTree>
    <p:extLst>
      <p:ext uri="{BB962C8B-B14F-4D97-AF65-F5344CB8AC3E}">
        <p14:creationId xmlns:p14="http://schemas.microsoft.com/office/powerpoint/2010/main" val="398563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подготовке к обучению грамоте</a:t>
            </a:r>
            <a:r>
              <a:rPr lang="ru-RU" baseline="0" dirty="0" smtClean="0"/>
              <a:t> очень эффективно использую  «Звуковой паровозик» и «Цепочку слов» начиная со старшей группы.</a:t>
            </a:r>
            <a:endParaRPr lang="ru-RU" dirty="0"/>
          </a:p>
        </p:txBody>
      </p:sp>
      <p:sp>
        <p:nvSpPr>
          <p:cNvPr id="4" name="Номер слайда 3"/>
          <p:cNvSpPr>
            <a:spLocks noGrp="1"/>
          </p:cNvSpPr>
          <p:nvPr>
            <p:ph type="sldNum" sz="quarter" idx="10"/>
          </p:nvPr>
        </p:nvSpPr>
        <p:spPr/>
        <p:txBody>
          <a:bodyPr/>
          <a:lstStyle/>
          <a:p>
            <a:fld id="{8E7DA185-A41F-4F6C-9AA3-5D10741790E1}" type="slidenum">
              <a:rPr lang="ru-RU" smtClean="0"/>
              <a:t>11</a:t>
            </a:fld>
            <a:endParaRPr lang="ru-RU"/>
          </a:p>
        </p:txBody>
      </p:sp>
    </p:spTree>
    <p:extLst>
      <p:ext uri="{BB962C8B-B14F-4D97-AF65-F5344CB8AC3E}">
        <p14:creationId xmlns:p14="http://schemas.microsoft.com/office/powerpoint/2010/main" val="2084952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Таким образом,</a:t>
            </a:r>
            <a:r>
              <a:rPr lang="ru-RU" baseline="0" dirty="0" smtClean="0"/>
              <a:t> используя в работе  с детьми  элементы методики М. </a:t>
            </a:r>
            <a:r>
              <a:rPr lang="ru-RU" baseline="0" dirty="0" err="1" smtClean="0"/>
              <a:t>Монтессори</a:t>
            </a:r>
            <a:r>
              <a:rPr lang="ru-RU" baseline="0" dirty="0" smtClean="0"/>
              <a:t>, я пришла к выводу, что дети раньше других учатся самостоятельно ставить перед собой цели и достигать их. Свобода детей состоит в выборе  самого занятия из предлагаемых педагогом и того, сколько времени он потратит на его выполнение или повторение.  Педагог лишь готов помочь, но не навязывает свою помощь. Ещё эти элементы хороши тем, что родитель без особого труда может использовать её  и играя развивать своих детей. В результате ребёнок получает практически всё, что нужно для формирования интеллекта.  </a:t>
            </a:r>
            <a:endParaRPr lang="ru-RU" dirty="0"/>
          </a:p>
        </p:txBody>
      </p:sp>
      <p:sp>
        <p:nvSpPr>
          <p:cNvPr id="4" name="Номер слайда 3"/>
          <p:cNvSpPr>
            <a:spLocks noGrp="1"/>
          </p:cNvSpPr>
          <p:nvPr>
            <p:ph type="sldNum" sz="quarter" idx="10"/>
          </p:nvPr>
        </p:nvSpPr>
        <p:spPr/>
        <p:txBody>
          <a:bodyPr/>
          <a:lstStyle/>
          <a:p>
            <a:fld id="{8E7DA185-A41F-4F6C-9AA3-5D10741790E1}" type="slidenum">
              <a:rPr lang="ru-RU" smtClean="0"/>
              <a:t>12</a:t>
            </a:fld>
            <a:endParaRPr lang="ru-RU"/>
          </a:p>
        </p:txBody>
      </p:sp>
    </p:spTree>
    <p:extLst>
      <p:ext uri="{BB962C8B-B14F-4D97-AF65-F5344CB8AC3E}">
        <p14:creationId xmlns:p14="http://schemas.microsoft.com/office/powerpoint/2010/main" val="811088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E7DA185-A41F-4F6C-9AA3-5D10741790E1}" type="slidenum">
              <a:rPr lang="ru-RU" smtClean="0"/>
              <a:t>13</a:t>
            </a:fld>
            <a:endParaRPr lang="ru-RU"/>
          </a:p>
        </p:txBody>
      </p:sp>
    </p:spTree>
    <p:extLst>
      <p:ext uri="{BB962C8B-B14F-4D97-AF65-F5344CB8AC3E}">
        <p14:creationId xmlns:p14="http://schemas.microsoft.com/office/powerpoint/2010/main" val="261276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Для формирования познавательных компетенций дошкольников</a:t>
            </a:r>
            <a:r>
              <a:rPr lang="ru-RU" dirty="0" smtClean="0"/>
              <a:t> в своей работе используем элементы методика Марии </a:t>
            </a:r>
            <a:r>
              <a:rPr lang="ru-RU" dirty="0" err="1" smtClean="0"/>
              <a:t>Монтессори</a:t>
            </a:r>
            <a:r>
              <a:rPr lang="ru-RU" dirty="0" smtClean="0"/>
              <a:t>. Педагогика, которая удивительно технологична и продумана, она позволяет ребёнку</a:t>
            </a:r>
            <a:r>
              <a:rPr lang="ru-RU" baseline="0" dirty="0" smtClean="0"/>
              <a:t> развиваться в его собственном темпе, соответственно его способностям. Методика Марии </a:t>
            </a:r>
            <a:r>
              <a:rPr lang="ru-RU" baseline="0" dirty="0" err="1" smtClean="0"/>
              <a:t>Монтессори</a:t>
            </a:r>
            <a:r>
              <a:rPr lang="ru-RU" baseline="0" dirty="0" smtClean="0"/>
              <a:t> является той находкой, которая позволяет безболезненно с радостью для детей развивать самостоятельность, усидчивость, внимание. Основной девиз методики «Помоги мне это сделать самому». Программу кружка «Умелые ручки» вошли разработки занятий с использованием </a:t>
            </a:r>
            <a:r>
              <a:rPr lang="ru-RU" baseline="0" dirty="0" err="1" smtClean="0"/>
              <a:t>Монтессори</a:t>
            </a:r>
            <a:r>
              <a:rPr lang="ru-RU" baseline="0" dirty="0" smtClean="0"/>
              <a:t> материала. Все занятия можно проводить в повседневной работе с детьми от 2 до 6 лет. Каждое упражнение имеет две цели: прямую и косвенную. Первая служит актуальному движению ребёнка. Вторая работе на будущее. Хочу представить ряд упражнений которые использую в своей работе с детьми.</a:t>
            </a:r>
          </a:p>
          <a:p>
            <a:endParaRPr lang="ru-RU" dirty="0"/>
          </a:p>
        </p:txBody>
      </p:sp>
      <p:sp>
        <p:nvSpPr>
          <p:cNvPr id="4" name="Номер слайда 3"/>
          <p:cNvSpPr>
            <a:spLocks noGrp="1"/>
          </p:cNvSpPr>
          <p:nvPr>
            <p:ph type="sldNum" sz="quarter" idx="10"/>
          </p:nvPr>
        </p:nvSpPr>
        <p:spPr/>
        <p:txBody>
          <a:bodyPr/>
          <a:lstStyle/>
          <a:p>
            <a:fld id="{8E7DA185-A41F-4F6C-9AA3-5D10741790E1}" type="slidenum">
              <a:rPr lang="ru-RU" smtClean="0"/>
              <a:t>2</a:t>
            </a:fld>
            <a:endParaRPr lang="ru-RU"/>
          </a:p>
        </p:txBody>
      </p:sp>
    </p:spTree>
    <p:extLst>
      <p:ext uri="{BB962C8B-B14F-4D97-AF65-F5344CB8AC3E}">
        <p14:creationId xmlns:p14="http://schemas.microsoft.com/office/powerpoint/2010/main" val="24068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mtClean="0"/>
              <a:t>Используя </a:t>
            </a:r>
            <a:r>
              <a:rPr lang="ru-RU" dirty="0" smtClean="0"/>
              <a:t>методику Марии </a:t>
            </a:r>
            <a:r>
              <a:rPr lang="ru-RU" dirty="0" err="1" smtClean="0"/>
              <a:t>Монтессори</a:t>
            </a:r>
            <a:r>
              <a:rPr lang="ru-RU" dirty="0" smtClean="0"/>
              <a:t> очень много пособий можно сделать своими руками. </a:t>
            </a:r>
            <a:endParaRPr lang="ru-RU" dirty="0"/>
          </a:p>
        </p:txBody>
      </p:sp>
      <p:sp>
        <p:nvSpPr>
          <p:cNvPr id="4" name="Номер слайда 3"/>
          <p:cNvSpPr>
            <a:spLocks noGrp="1"/>
          </p:cNvSpPr>
          <p:nvPr>
            <p:ph type="sldNum" sz="quarter" idx="10"/>
          </p:nvPr>
        </p:nvSpPr>
        <p:spPr/>
        <p:txBody>
          <a:bodyPr/>
          <a:lstStyle/>
          <a:p>
            <a:fld id="{8E7DA185-A41F-4F6C-9AA3-5D10741790E1}" type="slidenum">
              <a:rPr lang="ru-RU" smtClean="0"/>
              <a:t>3</a:t>
            </a:fld>
            <a:endParaRPr lang="ru-RU"/>
          </a:p>
        </p:txBody>
      </p:sp>
    </p:spTree>
    <p:extLst>
      <p:ext uri="{BB962C8B-B14F-4D97-AF65-F5344CB8AC3E}">
        <p14:creationId xmlns:p14="http://schemas.microsoft.com/office/powerpoint/2010/main" val="102640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утреннем приёме</a:t>
            </a:r>
            <a:r>
              <a:rPr lang="ru-RU" baseline="0" dirty="0" smtClean="0"/>
              <a:t> детей часто использую «Корзинку настроений». Предлагаю ребёнку рассказать, какое у него настроение сейчас и достать из корзинки соответствующий шарик. На шариках изображены воздушные шары. Если у ребёнка плохое настроение, грусть, печаль, то символично дуем на шарик и отпускаем его от себя. Этот приём помогает детям легче расставаться с родителями утром.</a:t>
            </a:r>
            <a:endParaRPr lang="ru-RU" dirty="0"/>
          </a:p>
        </p:txBody>
      </p:sp>
      <p:sp>
        <p:nvSpPr>
          <p:cNvPr id="4" name="Номер слайда 3"/>
          <p:cNvSpPr>
            <a:spLocks noGrp="1"/>
          </p:cNvSpPr>
          <p:nvPr>
            <p:ph type="sldNum" sz="quarter" idx="10"/>
          </p:nvPr>
        </p:nvSpPr>
        <p:spPr/>
        <p:txBody>
          <a:bodyPr/>
          <a:lstStyle/>
          <a:p>
            <a:fld id="{8E7DA185-A41F-4F6C-9AA3-5D10741790E1}" type="slidenum">
              <a:rPr lang="ru-RU" smtClean="0"/>
              <a:t>4</a:t>
            </a:fld>
            <a:endParaRPr lang="ru-RU"/>
          </a:p>
        </p:txBody>
      </p:sp>
    </p:spTree>
    <p:extLst>
      <p:ext uri="{BB962C8B-B14F-4D97-AF65-F5344CB8AC3E}">
        <p14:creationId xmlns:p14="http://schemas.microsoft.com/office/powerpoint/2010/main" val="463124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Первая группа упражнений на развитие мускулатуры рук и мелкой моторики. Нам понадобятся</a:t>
            </a:r>
            <a:r>
              <a:rPr lang="ru-RU" baseline="0" dirty="0" smtClean="0"/>
              <a:t> бусинки двух цветов, мисочка и два блюдца. Все бусинки лежат в мисочке. Разделить бусинки по цветам. Перекладывать бусинки надо по одному. </a:t>
            </a:r>
            <a:r>
              <a:rPr lang="ru-RU" dirty="0" smtClean="0"/>
              <a:t>У этого упражнения есть усложнение. Предлагаю детям перекладывать бусины пинцетом. </a:t>
            </a:r>
          </a:p>
          <a:p>
            <a:endParaRPr lang="ru-RU" dirty="0"/>
          </a:p>
        </p:txBody>
      </p:sp>
      <p:sp>
        <p:nvSpPr>
          <p:cNvPr id="4" name="Номер слайда 3"/>
          <p:cNvSpPr>
            <a:spLocks noGrp="1"/>
          </p:cNvSpPr>
          <p:nvPr>
            <p:ph type="sldNum" sz="quarter" idx="10"/>
          </p:nvPr>
        </p:nvSpPr>
        <p:spPr/>
        <p:txBody>
          <a:bodyPr/>
          <a:lstStyle/>
          <a:p>
            <a:fld id="{8E7DA185-A41F-4F6C-9AA3-5D10741790E1}" type="slidenum">
              <a:rPr lang="ru-RU" smtClean="0"/>
              <a:t>5</a:t>
            </a:fld>
            <a:endParaRPr lang="ru-RU"/>
          </a:p>
        </p:txBody>
      </p:sp>
    </p:spTree>
    <p:extLst>
      <p:ext uri="{BB962C8B-B14F-4D97-AF65-F5344CB8AC3E}">
        <p14:creationId xmlns:p14="http://schemas.microsoft.com/office/powerpoint/2010/main" val="355780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этого упражнения использую корзинку,</a:t>
            </a:r>
            <a:r>
              <a:rPr lang="ru-RU" baseline="0" dirty="0" smtClean="0"/>
              <a:t> прищепки и шнурок. Предлагаю детям вынимать прищепки одну за другой, взяв каждую тремя пальцами и прикреплять на туго натянутый шнурок.</a:t>
            </a:r>
            <a:endParaRPr lang="ru-RU" dirty="0"/>
          </a:p>
        </p:txBody>
      </p:sp>
      <p:sp>
        <p:nvSpPr>
          <p:cNvPr id="4" name="Номер слайда 3"/>
          <p:cNvSpPr>
            <a:spLocks noGrp="1"/>
          </p:cNvSpPr>
          <p:nvPr>
            <p:ph type="sldNum" sz="quarter" idx="10"/>
          </p:nvPr>
        </p:nvSpPr>
        <p:spPr/>
        <p:txBody>
          <a:bodyPr/>
          <a:lstStyle/>
          <a:p>
            <a:fld id="{8E7DA185-A41F-4F6C-9AA3-5D10741790E1}" type="slidenum">
              <a:rPr lang="ru-RU" smtClean="0"/>
              <a:t>6</a:t>
            </a:fld>
            <a:endParaRPr lang="ru-RU"/>
          </a:p>
        </p:txBody>
      </p:sp>
    </p:spTree>
    <p:extLst>
      <p:ext uri="{BB962C8B-B14F-4D97-AF65-F5344CB8AC3E}">
        <p14:creationId xmlns:p14="http://schemas.microsoft.com/office/powerpoint/2010/main" val="376749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этого упражнения понадобится мисочка с перемешанными вместе манной и перловой крупой,</a:t>
            </a:r>
            <a:r>
              <a:rPr lang="ru-RU" baseline="0" dirty="0" smtClean="0"/>
              <a:t> сито, пустая мисочка и чашка под перловку, поднос, совочек.  Сито ставим на пустую мисочку, совочком насыпаем перемешанную крупу, осторожно потряхивая, просеиваем, отделяя перловку от манной крупы.</a:t>
            </a:r>
            <a:endParaRPr lang="ru-RU" dirty="0"/>
          </a:p>
        </p:txBody>
      </p:sp>
      <p:sp>
        <p:nvSpPr>
          <p:cNvPr id="4" name="Номер слайда 3"/>
          <p:cNvSpPr>
            <a:spLocks noGrp="1"/>
          </p:cNvSpPr>
          <p:nvPr>
            <p:ph type="sldNum" sz="quarter" idx="10"/>
          </p:nvPr>
        </p:nvSpPr>
        <p:spPr/>
        <p:txBody>
          <a:bodyPr/>
          <a:lstStyle/>
          <a:p>
            <a:fld id="{8E7DA185-A41F-4F6C-9AA3-5D10741790E1}" type="slidenum">
              <a:rPr lang="ru-RU" smtClean="0"/>
              <a:t>7</a:t>
            </a:fld>
            <a:endParaRPr lang="ru-RU"/>
          </a:p>
        </p:txBody>
      </p:sp>
    </p:spTree>
    <p:extLst>
      <p:ext uri="{BB962C8B-B14F-4D97-AF65-F5344CB8AC3E}">
        <p14:creationId xmlns:p14="http://schemas.microsoft.com/office/powerpoint/2010/main" val="197157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Пары прямоугольных лоскутков ткани одинакового размера, отличающиеся по фактуре и толщине разложены в одну стопку на столе.</a:t>
            </a:r>
            <a:r>
              <a:rPr lang="ru-RU" baseline="0" dirty="0" smtClean="0"/>
              <a:t>  Дети берут по одному лоскутку и ощупать его то одной, то другой рукой. </a:t>
            </a:r>
            <a:r>
              <a:rPr lang="ru-RU" dirty="0" smtClean="0"/>
              <a:t>Предлагаю найти такой же. Начинаю</a:t>
            </a:r>
            <a:r>
              <a:rPr lang="ru-RU" baseline="0" dirty="0" smtClean="0"/>
              <a:t> работу с трёх резко отличающихся по фактуре тканей: бархат, шёлк, лен, а затем увеличиваю количество пар. </a:t>
            </a:r>
            <a:r>
              <a:rPr lang="ru-RU" dirty="0" smtClean="0"/>
              <a:t>На</a:t>
            </a:r>
            <a:r>
              <a:rPr lang="ru-RU" baseline="0" dirty="0" smtClean="0"/>
              <a:t> следующем этапе ребёнок выполняет задание с повязкой  на глазах.</a:t>
            </a:r>
            <a:endParaRPr lang="ru-RU" dirty="0" smtClean="0"/>
          </a:p>
          <a:p>
            <a:endParaRPr lang="ru-RU" dirty="0"/>
          </a:p>
        </p:txBody>
      </p:sp>
      <p:sp>
        <p:nvSpPr>
          <p:cNvPr id="4" name="Номер слайда 3"/>
          <p:cNvSpPr>
            <a:spLocks noGrp="1"/>
          </p:cNvSpPr>
          <p:nvPr>
            <p:ph type="sldNum" sz="quarter" idx="10"/>
          </p:nvPr>
        </p:nvSpPr>
        <p:spPr/>
        <p:txBody>
          <a:bodyPr/>
          <a:lstStyle/>
          <a:p>
            <a:fld id="{8E7DA185-A41F-4F6C-9AA3-5D10741790E1}" type="slidenum">
              <a:rPr lang="ru-RU" smtClean="0"/>
              <a:t>8</a:t>
            </a:fld>
            <a:endParaRPr lang="ru-RU"/>
          </a:p>
        </p:txBody>
      </p:sp>
    </p:spTree>
    <p:extLst>
      <p:ext uri="{BB962C8B-B14F-4D97-AF65-F5344CB8AC3E}">
        <p14:creationId xmlns:p14="http://schemas.microsoft.com/office/powerpoint/2010/main" val="382183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Пособие «Кто,</a:t>
            </a:r>
            <a:r>
              <a:rPr lang="ru-RU" baseline="0" dirty="0" smtClean="0"/>
              <a:t> что ест?» изготовлено в виде круга разделённого на сектора На которых нарисованы разные виды провизии. На цветных прищепках наклеены изображения животных и человека. Дети находят, кто чем питается и соответственно распределяет прищепки. В подготовительной к школе группе можно использовать это пособие для разделения животных на классы хищники и травоядные.</a:t>
            </a:r>
            <a:endParaRPr lang="ru-RU" dirty="0"/>
          </a:p>
        </p:txBody>
      </p:sp>
      <p:sp>
        <p:nvSpPr>
          <p:cNvPr id="4" name="Номер слайда 3"/>
          <p:cNvSpPr>
            <a:spLocks noGrp="1"/>
          </p:cNvSpPr>
          <p:nvPr>
            <p:ph type="sldNum" sz="quarter" idx="10"/>
          </p:nvPr>
        </p:nvSpPr>
        <p:spPr/>
        <p:txBody>
          <a:bodyPr/>
          <a:lstStyle/>
          <a:p>
            <a:fld id="{8E7DA185-A41F-4F6C-9AA3-5D10741790E1}" type="slidenum">
              <a:rPr lang="ru-RU" smtClean="0"/>
              <a:t>9</a:t>
            </a:fld>
            <a:endParaRPr lang="ru-RU"/>
          </a:p>
        </p:txBody>
      </p:sp>
    </p:spTree>
    <p:extLst>
      <p:ext uri="{BB962C8B-B14F-4D97-AF65-F5344CB8AC3E}">
        <p14:creationId xmlns:p14="http://schemas.microsoft.com/office/powerpoint/2010/main" val="1688678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AE7457D-5E1B-424C-8C32-A115C2799ACE}" type="datetimeFigureOut">
              <a:rPr lang="ru-RU" smtClean="0"/>
              <a:t>25.02.2021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255346" y="2750337"/>
            <a:ext cx="1171888" cy="1356442"/>
          </a:xfrm>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116314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E7457D-5E1B-424C-8C32-A115C2799ACE}" type="datetimeFigureOut">
              <a:rPr lang="ru-RU" smtClean="0"/>
              <a:t>25.02.2021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309"/>
            <a:ext cx="1154151" cy="1090789"/>
          </a:xfrm>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343937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E7457D-5E1B-424C-8C32-A115C2799ACE}" type="datetimeFigureOut">
              <a:rPr lang="ru-RU" smtClean="0"/>
              <a:t>25.02.2021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615"/>
            <a:ext cx="1154151" cy="1090789"/>
          </a:xfrm>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483769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E7457D-5E1B-424C-8C32-A115C2799ACE}" type="datetimeFigureOut">
              <a:rPr lang="ru-RU" smtClean="0"/>
              <a:t>25.02.2021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F91DC69D-88E4-4CF9-AA6E-B47DE293BAC9}" type="slidenum">
              <a:rPr lang="ru-RU" smtClean="0"/>
              <a:t>‹#›</a:t>
            </a:fld>
            <a:endParaRPr lang="ru-R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91817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E7457D-5E1B-424C-8C32-A115C2799ACE}" type="datetimeFigureOut">
              <a:rPr lang="ru-RU" smtClean="0"/>
              <a:t>25.02.2021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3019065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9AE7457D-5E1B-424C-8C32-A115C2799ACE}" type="datetimeFigureOut">
              <a:rPr lang="ru-RU" smtClean="0"/>
              <a:t>25.02.2021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4132626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9AE7457D-5E1B-424C-8C32-A115C2799ACE}" type="datetimeFigureOut">
              <a:rPr lang="ru-RU" smtClean="0"/>
              <a:t>25.02.2021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1932386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AE7457D-5E1B-424C-8C32-A115C2799ACE}" type="datetimeFigureOut">
              <a:rPr lang="ru-RU" smtClean="0"/>
              <a:t>25.02.2021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247943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AE7457D-5E1B-424C-8C32-A115C2799ACE}" type="datetimeFigureOut">
              <a:rPr lang="ru-RU" smtClean="0"/>
              <a:t>25.02.2021</a:t>
            </a:fld>
            <a:endParaRPr lang="ru-RU"/>
          </a:p>
        </p:txBody>
      </p:sp>
      <p:sp>
        <p:nvSpPr>
          <p:cNvPr id="5" name="Footer Placeholder 4"/>
          <p:cNvSpPr>
            <a:spLocks noGrp="1"/>
          </p:cNvSpPr>
          <p:nvPr>
            <p:ph type="ftr" sz="quarter" idx="11"/>
          </p:nvPr>
        </p:nvSpPr>
        <p:spPr>
          <a:xfrm>
            <a:off x="680321" y="5936188"/>
            <a:ext cx="6126805" cy="365125"/>
          </a:xfrm>
        </p:spPr>
        <p:txBody>
          <a:bodyPr/>
          <a:lstStyle/>
          <a:p>
            <a:endParaRPr lang="ru-R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91DC69D-88E4-4CF9-AA6E-B47DE293BAC9}" type="slidenum">
              <a:rPr lang="ru-RU" smtClean="0"/>
              <a:t>‹#›</a:t>
            </a:fld>
            <a:endParaRPr lang="ru-RU"/>
          </a:p>
        </p:txBody>
      </p:sp>
    </p:spTree>
    <p:extLst>
      <p:ext uri="{BB962C8B-B14F-4D97-AF65-F5344CB8AC3E}">
        <p14:creationId xmlns:p14="http://schemas.microsoft.com/office/powerpoint/2010/main" val="51092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AE7457D-5E1B-424C-8C32-A115C2799ACE}" type="datetimeFigureOut">
              <a:rPr lang="ru-RU" smtClean="0"/>
              <a:t>25.02.2021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244641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AE7457D-5E1B-424C-8C32-A115C2799ACE}" type="datetimeFigureOut">
              <a:rPr lang="ru-RU" smtClean="0"/>
              <a:t>25.02.2021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729455" y="2869895"/>
            <a:ext cx="1154151" cy="1090789"/>
          </a:xfrm>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304187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AE7457D-5E1B-424C-8C32-A115C2799ACE}" type="datetimeFigureOut">
              <a:rPr lang="ru-RU" smtClean="0"/>
              <a:t>25.02.2021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7665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AE7457D-5E1B-424C-8C32-A115C2799ACE}" type="datetimeFigureOut">
              <a:rPr lang="ru-RU" smtClean="0"/>
              <a:t>25.02.2021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48613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AE7457D-5E1B-424C-8C32-A115C2799ACE}" type="datetimeFigureOut">
              <a:rPr lang="ru-RU" smtClean="0"/>
              <a:t>25.02.2021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412292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AE7457D-5E1B-424C-8C32-A115C2799ACE}" type="datetimeFigureOut">
              <a:rPr lang="ru-RU" smtClean="0"/>
              <a:t>25.02.2021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332697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E7457D-5E1B-424C-8C32-A115C2799ACE}" type="datetimeFigureOut">
              <a:rPr lang="ru-RU" smtClean="0"/>
              <a:t>25.02.2021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408182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E7457D-5E1B-424C-8C32-A115C2799ACE}" type="datetimeFigureOut">
              <a:rPr lang="ru-RU" smtClean="0"/>
              <a:t>25.02.2021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1DC69D-88E4-4CF9-AA6E-B47DE293BAC9}" type="slidenum">
              <a:rPr lang="ru-RU" smtClean="0"/>
              <a:t>‹#›</a:t>
            </a:fld>
            <a:endParaRPr lang="ru-RU"/>
          </a:p>
        </p:txBody>
      </p:sp>
    </p:spTree>
    <p:extLst>
      <p:ext uri="{BB962C8B-B14F-4D97-AF65-F5344CB8AC3E}">
        <p14:creationId xmlns:p14="http://schemas.microsoft.com/office/powerpoint/2010/main" val="7099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E7457D-5E1B-424C-8C32-A115C2799ACE}" type="datetimeFigureOut">
              <a:rPr lang="ru-RU" smtClean="0"/>
              <a:t>25.02.2021</a:t>
            </a:fld>
            <a:endParaRPr lang="ru-R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91DC69D-88E4-4CF9-AA6E-B47DE293BAC9}" type="slidenum">
              <a:rPr lang="ru-RU" smtClean="0"/>
              <a:t>‹#›</a:t>
            </a:fld>
            <a:endParaRPr lang="ru-RU"/>
          </a:p>
        </p:txBody>
      </p:sp>
    </p:spTree>
    <p:extLst>
      <p:ext uri="{BB962C8B-B14F-4D97-AF65-F5344CB8AC3E}">
        <p14:creationId xmlns:p14="http://schemas.microsoft.com/office/powerpoint/2010/main" val="1995571436"/>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6000" y="2489199"/>
            <a:ext cx="9842500" cy="1674813"/>
          </a:xfrm>
        </p:spPr>
        <p:txBody>
          <a:bodyPr>
            <a:noAutofit/>
          </a:bodyPr>
          <a:lstStyle/>
          <a:p>
            <a:r>
              <a:rPr lang="ru-RU" sz="3200" dirty="0" smtClean="0"/>
              <a:t>Использование элементов методики </a:t>
            </a:r>
            <a:br>
              <a:rPr lang="ru-RU" sz="3200" dirty="0" smtClean="0"/>
            </a:br>
            <a:r>
              <a:rPr lang="ru-RU" sz="3200" dirty="0" smtClean="0"/>
              <a:t>Марии </a:t>
            </a:r>
            <a:r>
              <a:rPr lang="ru-RU" sz="3200" dirty="0" err="1" smtClean="0"/>
              <a:t>Монтессори</a:t>
            </a:r>
            <a:r>
              <a:rPr lang="ru-RU" sz="3200" dirty="0" smtClean="0"/>
              <a:t> для </a:t>
            </a:r>
            <a:r>
              <a:rPr lang="ru-RU" sz="3200" dirty="0" err="1" smtClean="0"/>
              <a:t>фовормирания</a:t>
            </a:r>
            <a:r>
              <a:rPr lang="ru-RU" sz="3200" dirty="0" smtClean="0"/>
              <a:t> </a:t>
            </a:r>
            <a:br>
              <a:rPr lang="ru-RU" sz="3200" dirty="0" smtClean="0"/>
            </a:br>
            <a:r>
              <a:rPr lang="ru-RU" sz="3200" dirty="0" smtClean="0"/>
              <a:t>познавательных компетенций дошкольников</a:t>
            </a:r>
            <a:endParaRPr lang="ru-RU" sz="3200" dirty="0"/>
          </a:p>
        </p:txBody>
      </p:sp>
      <p:sp>
        <p:nvSpPr>
          <p:cNvPr id="3" name="Подзаголовок 2"/>
          <p:cNvSpPr>
            <a:spLocks noGrp="1"/>
          </p:cNvSpPr>
          <p:nvPr>
            <p:ph type="subTitle" idx="1"/>
          </p:nvPr>
        </p:nvSpPr>
        <p:spPr>
          <a:xfrm>
            <a:off x="5041900" y="5622922"/>
            <a:ext cx="6946900" cy="855662"/>
          </a:xfrm>
        </p:spPr>
        <p:txBody>
          <a:bodyPr>
            <a:normAutofit/>
          </a:bodyPr>
          <a:lstStyle/>
          <a:p>
            <a:pPr algn="r"/>
            <a:r>
              <a:rPr lang="ru-RU" dirty="0" smtClean="0"/>
              <a:t>Воспитатели: Кравченко Марина Александровна,</a:t>
            </a:r>
          </a:p>
          <a:p>
            <a:pPr algn="r"/>
            <a:r>
              <a:rPr lang="ru-RU" dirty="0" err="1" smtClean="0"/>
              <a:t>Светайло</a:t>
            </a:r>
            <a:r>
              <a:rPr lang="ru-RU" dirty="0" smtClean="0"/>
              <a:t> Светлана Владимировна</a:t>
            </a:r>
            <a:endParaRPr lang="ru-RU" dirty="0"/>
          </a:p>
        </p:txBody>
      </p:sp>
      <p:sp>
        <p:nvSpPr>
          <p:cNvPr id="4" name="Подзаголовок 2"/>
          <p:cNvSpPr txBox="1">
            <a:spLocks/>
          </p:cNvSpPr>
          <p:nvPr/>
        </p:nvSpPr>
        <p:spPr>
          <a:xfrm>
            <a:off x="1333500" y="279401"/>
            <a:ext cx="9918700" cy="9032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smtClean="0"/>
              <a:t>Муниципальное бюджетное дошкольное образовательное учреждение муниципального образования город Краснодар </a:t>
            </a:r>
          </a:p>
          <a:p>
            <a:r>
              <a:rPr lang="ru-RU" dirty="0" smtClean="0"/>
              <a:t>«Детский сад комбинированного вида № 234»</a:t>
            </a:r>
            <a:endParaRPr lang="ru-RU" dirty="0"/>
          </a:p>
        </p:txBody>
      </p:sp>
    </p:spTree>
    <p:extLst>
      <p:ext uri="{BB962C8B-B14F-4D97-AF65-F5344CB8AC3E}">
        <p14:creationId xmlns:p14="http://schemas.microsoft.com/office/powerpoint/2010/main" val="2239124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12346" t="4259" r="18765" b="3704"/>
          <a:stretch/>
        </p:blipFill>
        <p:spPr>
          <a:xfrm>
            <a:off x="5702300" y="355440"/>
            <a:ext cx="6388100" cy="5689759"/>
          </a:xfrm>
          <a:prstGeom prst="rect">
            <a:avLst/>
          </a:prstGeom>
          <a:solidFill>
            <a:srgbClr val="FFFFFF">
              <a:shade val="85000"/>
            </a:srgbClr>
          </a:solidFill>
          <a:ln w="762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 name="Рисунок 1"/>
          <p:cNvPicPr>
            <a:picLocks noChangeAspect="1"/>
          </p:cNvPicPr>
          <p:nvPr/>
        </p:nvPicPr>
        <p:blipFill rotWithShape="1">
          <a:blip r:embed="rId4" cstate="print">
            <a:extLst>
              <a:ext uri="{28A0092B-C50C-407E-A947-70E740481C1C}">
                <a14:useLocalDpi xmlns:a14="http://schemas.microsoft.com/office/drawing/2010/main" val="0"/>
              </a:ext>
            </a:extLst>
          </a:blip>
          <a:srcRect l="19506" t="5185" r="12099" b="5741"/>
          <a:stretch/>
        </p:blipFill>
        <p:spPr>
          <a:xfrm>
            <a:off x="988750" y="1371600"/>
            <a:ext cx="4929449" cy="4279900"/>
          </a:xfrm>
          <a:prstGeom prst="rect">
            <a:avLst/>
          </a:prstGeom>
          <a:ln w="76200" cap="sq">
            <a:solidFill>
              <a:schemeClr val="tx1"/>
            </a:solidFill>
            <a:miter lim="800000"/>
          </a:ln>
          <a:effectLst>
            <a:outerShdw blurRad="57150" dist="50800" dir="2700000" algn="tl" rotWithShape="0">
              <a:srgbClr val="000000">
                <a:alpha val="40000"/>
              </a:srgbClr>
            </a:outerShdw>
          </a:effectLst>
        </p:spPr>
      </p:pic>
      <p:sp>
        <p:nvSpPr>
          <p:cNvPr id="4" name="TextBox 3"/>
          <p:cNvSpPr txBox="1"/>
          <p:nvPr/>
        </p:nvSpPr>
        <p:spPr>
          <a:xfrm>
            <a:off x="3810000" y="2057400"/>
            <a:ext cx="387931" cy="369332"/>
          </a:xfrm>
          <a:prstGeom prst="rect">
            <a:avLst/>
          </a:prstGeom>
          <a:noFill/>
        </p:spPr>
        <p:txBody>
          <a:bodyPr wrap="square" rtlCol="0">
            <a:spAutoFit/>
          </a:bodyPr>
          <a:lstStyle/>
          <a:p>
            <a:r>
              <a:rPr lang="ru-RU" dirty="0" smtClean="0"/>
              <a:t>.</a:t>
            </a:r>
            <a:endParaRPr lang="ru-RU" dirty="0"/>
          </a:p>
        </p:txBody>
      </p:sp>
      <p:sp>
        <p:nvSpPr>
          <p:cNvPr id="5" name="TextBox 4"/>
          <p:cNvSpPr txBox="1"/>
          <p:nvPr/>
        </p:nvSpPr>
        <p:spPr>
          <a:xfrm>
            <a:off x="4845050" y="2679700"/>
            <a:ext cx="387931" cy="369332"/>
          </a:xfrm>
          <a:prstGeom prst="rect">
            <a:avLst/>
          </a:prstGeom>
          <a:noFill/>
        </p:spPr>
        <p:txBody>
          <a:bodyPr wrap="square" rtlCol="0">
            <a:spAutoFit/>
          </a:bodyPr>
          <a:lstStyle/>
          <a:p>
            <a:r>
              <a:rPr lang="ru-RU" dirty="0" smtClean="0"/>
              <a:t>.</a:t>
            </a:r>
            <a:endParaRPr lang="ru-RU" dirty="0"/>
          </a:p>
        </p:txBody>
      </p:sp>
    </p:spTree>
    <p:extLst>
      <p:ext uri="{BB962C8B-B14F-4D97-AF65-F5344CB8AC3E}">
        <p14:creationId xmlns:p14="http://schemas.microsoft.com/office/powerpoint/2010/main" val="2391682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8395" t="8888" r="13827" b="8704"/>
          <a:stretch/>
        </p:blipFill>
        <p:spPr>
          <a:xfrm>
            <a:off x="205055" y="886846"/>
            <a:ext cx="7173930" cy="5067300"/>
          </a:xfrm>
          <a:prstGeom prst="rect">
            <a:avLst/>
          </a:prstGeom>
          <a:ln w="76200">
            <a:solidFill>
              <a:schemeClr val="tx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l="16543" t="6481" r="20124" b="7778"/>
          <a:stretch/>
        </p:blipFill>
        <p:spPr>
          <a:xfrm>
            <a:off x="5892800" y="617992"/>
            <a:ext cx="6210300" cy="5605008"/>
          </a:xfrm>
          <a:prstGeom prst="rect">
            <a:avLst/>
          </a:prstGeom>
          <a:solidFill>
            <a:srgbClr val="FFFFFF">
              <a:shade val="85000"/>
            </a:srgbClr>
          </a:solidFill>
          <a:ln w="762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400697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408" y="952500"/>
            <a:ext cx="7511192" cy="55582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220313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3140" y="2749034"/>
            <a:ext cx="6050054" cy="769441"/>
          </a:xfrm>
          <a:prstGeom prst="rect">
            <a:avLst/>
          </a:prstGeom>
        </p:spPr>
        <p:txBody>
          <a:bodyPr wrap="none">
            <a:spAutoFit/>
          </a:bodyPr>
          <a:lstStyle/>
          <a:p>
            <a:r>
              <a:rPr lang="ru-RU" sz="4400" b="1" dirty="0" smtClean="0"/>
              <a:t>Спасибо за внимание</a:t>
            </a:r>
            <a:endParaRPr lang="ru-RU" sz="4400" b="1" dirty="0"/>
          </a:p>
        </p:txBody>
      </p:sp>
    </p:spTree>
    <p:extLst>
      <p:ext uri="{BB962C8B-B14F-4D97-AF65-F5344CB8AC3E}">
        <p14:creationId xmlns:p14="http://schemas.microsoft.com/office/powerpoint/2010/main" val="403196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003301" y="173302"/>
            <a:ext cx="9766300" cy="6803346"/>
          </a:xfrm>
          <a:prstGeom prst="rect">
            <a:avLst/>
          </a:prstGeom>
        </p:spPr>
      </p:pic>
    </p:spTree>
    <p:extLst>
      <p:ext uri="{BB962C8B-B14F-4D97-AF65-F5344CB8AC3E}">
        <p14:creationId xmlns:p14="http://schemas.microsoft.com/office/powerpoint/2010/main" val="891449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4938" t="14074" r="15062" b="3889"/>
          <a:stretch/>
        </p:blipFill>
        <p:spPr>
          <a:xfrm>
            <a:off x="1092200" y="157475"/>
            <a:ext cx="9499600" cy="6494325"/>
          </a:xfrm>
          <a:prstGeom prst="rect">
            <a:avLst/>
          </a:prstGeom>
        </p:spPr>
      </p:pic>
    </p:spTree>
    <p:extLst>
      <p:ext uri="{BB962C8B-B14F-4D97-AF65-F5344CB8AC3E}">
        <p14:creationId xmlns:p14="http://schemas.microsoft.com/office/powerpoint/2010/main" val="2569425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9999" t="15001" r="11358" b="-741"/>
          <a:stretch/>
        </p:blipFill>
        <p:spPr>
          <a:xfrm>
            <a:off x="205559" y="571500"/>
            <a:ext cx="6389261" cy="4644000"/>
          </a:xfrm>
          <a:prstGeom prst="rect">
            <a:avLst/>
          </a:prstGeom>
          <a:ln w="76200">
            <a:solidFill>
              <a:schemeClr val="tx1"/>
            </a:solidFill>
          </a:ln>
          <a:effectLst/>
          <a:scene3d>
            <a:camera prst="perspectiveContrastingLeftFacing">
              <a:rot lat="300000" lon="19800000" rev="0"/>
            </a:camera>
            <a:lightRig rig="threePt" dir="t">
              <a:rot lat="0" lon="0" rev="2700000"/>
            </a:lightRig>
          </a:scene3d>
          <a:sp3d>
            <a:bevelT w="63500" h="50800"/>
          </a:sp3d>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8889" t="14445" r="12964" b="-555"/>
          <a:stretch/>
        </p:blipFill>
        <p:spPr>
          <a:xfrm>
            <a:off x="5105892" y="749300"/>
            <a:ext cx="6984508" cy="5130800"/>
          </a:xfrm>
          <a:prstGeom prst="rect">
            <a:avLst/>
          </a:prstGeom>
          <a:solidFill>
            <a:srgbClr val="FFFFFF">
              <a:shade val="85000"/>
            </a:srgbClr>
          </a:solidFill>
          <a:ln w="76200" cap="rnd">
            <a:solidFill>
              <a:schemeClr val="tx1"/>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98431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t="3333" r="13950"/>
          <a:stretch/>
        </p:blipFill>
        <p:spPr>
          <a:xfrm>
            <a:off x="279400" y="1727200"/>
            <a:ext cx="6308251" cy="4724400"/>
          </a:xfrm>
          <a:prstGeom prst="rect">
            <a:avLst/>
          </a:prstGeom>
          <a:ln w="76200">
            <a:solidFill>
              <a:schemeClr val="tx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Рисунок 2"/>
          <p:cNvPicPr>
            <a:picLocks noChangeAspect="1"/>
          </p:cNvPicPr>
          <p:nvPr/>
        </p:nvPicPr>
        <p:blipFill rotWithShape="1">
          <a:blip r:embed="rId4" cstate="print">
            <a:extLst>
              <a:ext uri="{28A0092B-C50C-407E-A947-70E740481C1C}">
                <a14:useLocalDpi xmlns:a14="http://schemas.microsoft.com/office/drawing/2010/main" val="0"/>
              </a:ext>
            </a:extLst>
          </a:blip>
          <a:srcRect l="10123" t="15185" r="23210" b="8334"/>
          <a:stretch/>
        </p:blipFill>
        <p:spPr>
          <a:xfrm>
            <a:off x="5105400" y="368300"/>
            <a:ext cx="6858000" cy="5245100"/>
          </a:xfrm>
          <a:prstGeom prst="rect">
            <a:avLst/>
          </a:prstGeom>
          <a:solidFill>
            <a:srgbClr val="FFFFFF">
              <a:shade val="85000"/>
            </a:srgbClr>
          </a:solidFill>
          <a:ln w="762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339821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t="6811" r="16099"/>
          <a:stretch/>
        </p:blipFill>
        <p:spPr>
          <a:xfrm>
            <a:off x="5166769" y="704850"/>
            <a:ext cx="7025231" cy="5201954"/>
          </a:xfrm>
          <a:prstGeom prst="rect">
            <a:avLst/>
          </a:prstGeom>
          <a:solidFill>
            <a:srgbClr val="FFFFFF">
              <a:shade val="85000"/>
            </a:srgbClr>
          </a:solidFill>
          <a:ln w="762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225" y="1061754"/>
            <a:ext cx="7267575" cy="4845050"/>
          </a:xfrm>
          <a:prstGeom prst="rect">
            <a:avLst/>
          </a:prstGeom>
          <a:ln w="76200">
            <a:solidFill>
              <a:schemeClr val="tx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796373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25062" t="5925" r="16050" b="5741"/>
          <a:stretch/>
        </p:blipFill>
        <p:spPr>
          <a:xfrm>
            <a:off x="2844800" y="241300"/>
            <a:ext cx="6426200" cy="642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3965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25679" t="8888" r="9384" b="3519"/>
          <a:stretch/>
        </p:blipFill>
        <p:spPr>
          <a:xfrm>
            <a:off x="288474" y="435017"/>
            <a:ext cx="6442525" cy="5793373"/>
          </a:xfrm>
          <a:prstGeom prst="rect">
            <a:avLst/>
          </a:prstGeom>
          <a:ln w="76200">
            <a:solidFill>
              <a:schemeClr val="tx1"/>
            </a:solidFill>
          </a:ln>
          <a:effectLst/>
          <a:scene3d>
            <a:camera prst="perspectiveContrastingLeftFacing">
              <a:rot lat="300000" lon="19800000" rev="0"/>
            </a:camera>
            <a:lightRig rig="threePt" dir="t">
              <a:rot lat="0" lon="0" rev="2700000"/>
            </a:lightRig>
          </a:scene3d>
          <a:sp3d>
            <a:bevelT w="63500" h="50800"/>
          </a:sp3d>
        </p:spPr>
      </p:pic>
      <p:pic>
        <p:nvPicPr>
          <p:cNvPr id="3" name="Рисунок 2"/>
          <p:cNvPicPr>
            <a:picLocks noChangeAspect="1"/>
          </p:cNvPicPr>
          <p:nvPr/>
        </p:nvPicPr>
        <p:blipFill rotWithShape="1">
          <a:blip r:embed="rId4" cstate="print">
            <a:extLst>
              <a:ext uri="{28A0092B-C50C-407E-A947-70E740481C1C}">
                <a14:useLocalDpi xmlns:a14="http://schemas.microsoft.com/office/drawing/2010/main" val="0"/>
              </a:ext>
            </a:extLst>
          </a:blip>
          <a:srcRect l="19135" t="11481" r="16790" b="926"/>
          <a:stretch/>
        </p:blipFill>
        <p:spPr>
          <a:xfrm>
            <a:off x="5664204" y="386052"/>
            <a:ext cx="6320169" cy="5760000"/>
          </a:xfrm>
          <a:prstGeom prst="rect">
            <a:avLst/>
          </a:prstGeom>
          <a:solidFill>
            <a:srgbClr val="FFFFFF">
              <a:shade val="85000"/>
            </a:srgbClr>
          </a:solidFill>
          <a:ln w="76200" cap="rnd">
            <a:solidFill>
              <a:schemeClr val="tx1"/>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526084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8889" t="11944" r="28147" b="12500"/>
          <a:stretch/>
        </p:blipFill>
        <p:spPr>
          <a:xfrm rot="5400000">
            <a:off x="5602287" y="782640"/>
            <a:ext cx="6588126" cy="5270500"/>
          </a:xfrm>
          <a:prstGeom prst="rect">
            <a:avLst/>
          </a:prstGeom>
          <a:ln w="88900" cap="sq" cmpd="thickThin">
            <a:solidFill>
              <a:schemeClr val="tx1"/>
            </a:solidFill>
            <a:prstDash val="solid"/>
            <a:miter lim="800000"/>
          </a:ln>
          <a:effectLst>
            <a:innerShdw blurRad="76200">
              <a:srgbClr val="000000"/>
            </a:innerShdw>
          </a:effectLst>
        </p:spPr>
      </p:pic>
      <p:pic>
        <p:nvPicPr>
          <p:cNvPr id="2" name="Рисунок 1"/>
          <p:cNvPicPr>
            <a:picLocks noChangeAspect="1"/>
          </p:cNvPicPr>
          <p:nvPr/>
        </p:nvPicPr>
        <p:blipFill rotWithShape="1">
          <a:blip r:embed="rId4" cstate="print">
            <a:extLst>
              <a:ext uri="{28A0092B-C50C-407E-A947-70E740481C1C}">
                <a14:useLocalDpi xmlns:a14="http://schemas.microsoft.com/office/drawing/2010/main" val="0"/>
              </a:ext>
            </a:extLst>
          </a:blip>
          <a:srcRect l="13827" t="6296" r="18642" b="2777"/>
          <a:stretch/>
        </p:blipFill>
        <p:spPr>
          <a:xfrm>
            <a:off x="1209967" y="1409700"/>
            <a:ext cx="4474460" cy="4016380"/>
          </a:xfrm>
          <a:prstGeom prst="rect">
            <a:avLst/>
          </a:prstGeom>
          <a:ln w="889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1544403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TM04033917[[fn=Берлин]]</Template>
  <TotalTime>489</TotalTime>
  <Words>647</Words>
  <Application>Microsoft Office PowerPoint</Application>
  <PresentationFormat>Широкоэкранный</PresentationFormat>
  <Paragraphs>32</Paragraphs>
  <Slides>13</Slides>
  <Notes>13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Trebuchet MS</vt:lpstr>
      <vt:lpstr>Берлин</vt:lpstr>
      <vt:lpstr>Использование элементов методики  Марии Монтессори для фовормирания  познавательных компетенций дошкольников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user6320</dc:creator>
  <cp:lastModifiedBy>user6320</cp:lastModifiedBy>
  <cp:revision>31</cp:revision>
  <cp:lastPrinted>2021-02-10T06:44:39Z</cp:lastPrinted>
  <dcterms:created xsi:type="dcterms:W3CDTF">2021-02-04T15:33:16Z</dcterms:created>
  <dcterms:modified xsi:type="dcterms:W3CDTF">2021-02-25T14:18:49Z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1421990</vt:lpwstr>
  </property>
  <property fmtid="{D5CDD505-2E9C-101B-9397-08002B2CF9AE}" name="NXPowerLiteSettings" pid="3">
    <vt:lpwstr>C7000400038000</vt:lpwstr>
  </property>
  <property fmtid="{D5CDD505-2E9C-101B-9397-08002B2CF9AE}" name="NXPowerLiteVersion" pid="4">
    <vt:lpwstr>S9.0.3</vt:lpwstr>
  </property>
</Properties>
</file>