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45" r:id="rId4"/>
    <p:sldId id="346" r:id="rId5"/>
    <p:sldId id="270" r:id="rId6"/>
    <p:sldId id="271" r:id="rId7"/>
    <p:sldId id="272" r:id="rId8"/>
    <p:sldId id="274" r:id="rId9"/>
    <p:sldId id="276" r:id="rId10"/>
    <p:sldId id="277" r:id="rId11"/>
    <p:sldId id="278" r:id="rId12"/>
    <p:sldId id="279" r:id="rId13"/>
    <p:sldId id="281" r:id="rId14"/>
    <p:sldId id="282" r:id="rId15"/>
    <p:sldId id="286" r:id="rId16"/>
    <p:sldId id="284" r:id="rId17"/>
    <p:sldId id="285" r:id="rId18"/>
    <p:sldId id="262" r:id="rId19"/>
    <p:sldId id="288" r:id="rId20"/>
    <p:sldId id="305" r:id="rId21"/>
    <p:sldId id="309" r:id="rId22"/>
    <p:sldId id="317" r:id="rId23"/>
    <p:sldId id="321" r:id="rId24"/>
    <p:sldId id="323" r:id="rId25"/>
    <p:sldId id="324" r:id="rId26"/>
    <p:sldId id="325" r:id="rId27"/>
    <p:sldId id="326" r:id="rId28"/>
    <p:sldId id="329" r:id="rId29"/>
    <p:sldId id="330" r:id="rId30"/>
    <p:sldId id="33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DDA2-CD1D-4399-9ECB-A9D234C34E7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CF65-DF22-40CF-AC8D-ABF30DAAD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2A52-F4BD-4E19-A31C-410A9AA58B9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F4E6-1E92-4213-8375-330EEAD40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E416-0A64-4BFB-B984-F805E6BE351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5620-40B5-4707-9489-470F6FC32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F1B5-E0A5-4457-8C08-09EEF2DBD48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7090-EB4C-42E1-BE67-A5683880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BD66-0BF0-4846-9FA8-95F775E95E5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7ECF-F6B5-4D84-B01F-8F6D2698D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50F2-6352-434A-B743-42CFE62F636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6402-E98E-4406-A0D2-95C5D1BCA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E224-88F2-415E-8774-D35E0440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3DEA-0B6E-42D0-A32C-FD16F019C969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E27E-8A74-4AFC-A46D-76D086E1F5B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5FC1-75E3-42DD-A90C-CA99FC96A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D36E-3A9F-44CC-B405-F66835D6083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1051-B374-43A5-9FBD-C1B77FF00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129B-3524-4DF3-9954-F577F9655EF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14E-4627-4BE1-9F7E-63690E6E4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AD9A-9D25-46DD-BEFE-D68C58424456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F9C0-26AB-4BE6-A9E2-B1A6FE1AE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8B771-45C6-47BE-A7EA-08F41A92EA6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6DA39-3CE5-4FB5-AA54-922EB8E49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ransition spd="med">
    <p:zoom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MarussiaB2\Desktop\Блокада\image_1342278109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320800" y="642938"/>
            <a:ext cx="65024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>
                <a:solidFill>
                  <a:schemeClr val="bg1"/>
                </a:solidFill>
                <a:latin typeface="Constantia" pitchFamily="18" charset="0"/>
                <a:cs typeface="Andalus" pitchFamily="18" charset="-78"/>
              </a:rPr>
              <a:t>Блокада </a:t>
            </a:r>
          </a:p>
          <a:p>
            <a:pPr algn="ctr"/>
            <a:r>
              <a:rPr lang="ru-RU" sz="8000" b="1" i="1">
                <a:solidFill>
                  <a:schemeClr val="bg1"/>
                </a:solidFill>
                <a:latin typeface="Constantia" pitchFamily="18" charset="0"/>
                <a:cs typeface="Andalus" pitchFamily="18" charset="-78"/>
              </a:rPr>
              <a:t>Ленинграда</a:t>
            </a:r>
          </a:p>
          <a:p>
            <a:pPr algn="ctr"/>
            <a:endParaRPr lang="ru-RU" sz="2800" b="1" i="1">
              <a:latin typeface="Constantia" pitchFamily="18" charset="0"/>
              <a:cs typeface="Andalus" pitchFamily="18" charset="-78"/>
            </a:endParaRPr>
          </a:p>
          <a:p>
            <a:pPr algn="ctr"/>
            <a:endParaRPr lang="ru-RU" sz="2800" b="1" i="1">
              <a:latin typeface="Constantia" pitchFamily="18" charset="0"/>
              <a:cs typeface="Andalus" pitchFamily="18" charset="-78"/>
            </a:endParaRPr>
          </a:p>
          <a:p>
            <a:pPr algn="ctr"/>
            <a:endParaRPr lang="ru-RU" sz="2800" b="1" i="1">
              <a:latin typeface="Constantia" pitchFamily="18" charset="0"/>
              <a:cs typeface="Andalus" pitchFamily="18" charset="-78"/>
            </a:endParaRPr>
          </a:p>
          <a:p>
            <a:pPr algn="ctr"/>
            <a:r>
              <a:rPr lang="ru-RU" sz="2800" b="1" i="1">
                <a:latin typeface="Constantia" pitchFamily="18" charset="0"/>
                <a:cs typeface="Andalus" pitchFamily="18" charset="-78"/>
              </a:rPr>
              <a:t>8 СЕНТЯБРЯ 1941- 27 ЯНВАРЯ 1944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70535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92725" y="1268413"/>
            <a:ext cx="3613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В город везли</a:t>
            </a:r>
            <a:r>
              <a:rPr lang="ru-RU" sz="2400"/>
              <a:t> </a:t>
            </a:r>
            <a:r>
              <a:rPr lang="ru-RU" sz="2400" b="1">
                <a:solidFill>
                  <a:schemeClr val="accent2"/>
                </a:solidFill>
              </a:rPr>
              <a:t>продо –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вольствие, а обратно 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стариков и голодных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детей.</a:t>
            </a:r>
          </a:p>
        </p:txBody>
      </p:sp>
    </p:spTree>
    <p:extLst>
      <p:ext uri="{BB962C8B-B14F-4D97-AF65-F5344CB8AC3E}">
        <p14:creationId xmlns:p14="http://schemas.microsoft.com/office/powerpoint/2010/main" val="20453826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в блок Л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978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31482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15н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5888"/>
            <a:ext cx="38227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419475" y="6237288"/>
            <a:ext cx="2805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После бомбёжки.</a:t>
            </a:r>
          </a:p>
        </p:txBody>
      </p:sp>
    </p:spTree>
    <p:extLst>
      <p:ext uri="{BB962C8B-B14F-4D97-AF65-F5344CB8AC3E}">
        <p14:creationId xmlns:p14="http://schemas.microsoft.com/office/powerpoint/2010/main" val="33803367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562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Самой страшной оказалась зима 1942 года. Только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военно- автомобильная дорога, проложенная по льду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Ладожского озера помогла выжить людям.</a:t>
            </a:r>
          </a:p>
        </p:txBody>
      </p:sp>
    </p:spTree>
    <p:extLst>
      <p:ext uri="{BB962C8B-B14F-4D97-AF65-F5344CB8AC3E}">
        <p14:creationId xmlns:p14="http://schemas.microsoft.com/office/powerpoint/2010/main" val="36344467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59055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0825" y="5876925"/>
            <a:ext cx="8751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Эта дорога спасла от голода многих ленинградцев. На </a:t>
            </a:r>
          </a:p>
          <a:p>
            <a:r>
              <a:rPr lang="ru-RU" sz="2400" b="1">
                <a:solidFill>
                  <a:schemeClr val="accent2"/>
                </a:solidFill>
              </a:rPr>
              <a:t>таких машинах перевозили хлеб по льду озера.</a:t>
            </a:r>
          </a:p>
        </p:txBody>
      </p:sp>
    </p:spTree>
    <p:extLst>
      <p:ext uri="{BB962C8B-B14F-4D97-AF65-F5344CB8AC3E}">
        <p14:creationId xmlns:p14="http://schemas.microsoft.com/office/powerpoint/2010/main" val="12175641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orogaжизни к блокадному Ленингр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4825"/>
            <a:ext cx="8713788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8313" y="5734050"/>
            <a:ext cx="8315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Расчищали дорогу с помощью лошадей, по которой</a:t>
            </a:r>
          </a:p>
          <a:p>
            <a:r>
              <a:rPr lang="ru-RU" sz="2400" b="1">
                <a:solidFill>
                  <a:schemeClr val="accent2"/>
                </a:solidFill>
              </a:rPr>
              <a:t>шли машины с хлебом.</a:t>
            </a:r>
          </a:p>
        </p:txBody>
      </p:sp>
    </p:spTree>
    <p:extLst>
      <p:ext uri="{BB962C8B-B14F-4D97-AF65-F5344CB8AC3E}">
        <p14:creationId xmlns:p14="http://schemas.microsoft.com/office/powerpoint/2010/main" val="38556531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untitleне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7127875" cy="6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671638" y="6040438"/>
            <a:ext cx="458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Эвакуация детей и стариков.</a:t>
            </a:r>
          </a:p>
        </p:txBody>
      </p:sp>
    </p:spTree>
    <p:extLst>
      <p:ext uri="{BB962C8B-B14F-4D97-AF65-F5344CB8AC3E}">
        <p14:creationId xmlns:p14="http://schemas.microsoft.com/office/powerpoint/2010/main" val="26073764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5536" y="5424338"/>
            <a:ext cx="8556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 Не все машины доезжали  до берега, многие провали-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вались под лёд вместе с продуктами.</a:t>
            </a:r>
          </a:p>
        </p:txBody>
      </p:sp>
      <p:pic>
        <p:nvPicPr>
          <p:cNvPr id="5" name="Picture 4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36" y="332656"/>
            <a:ext cx="7128023" cy="49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851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smtClean="0"/>
              <a:t>На ленинградцев обрушился голод. Единственным продуктом был хлеб, но и его не хватало. </a:t>
            </a:r>
            <a:r>
              <a:rPr lang="ru-RU" sz="2800" smtClean="0">
                <a:solidFill>
                  <a:schemeClr val="tx1"/>
                </a:solidFill>
              </a:rPr>
              <a:t>Суточная норма хлеба составляла рабочие 250 гр., служащие и дети 125 гр.</a:t>
            </a:r>
            <a:endParaRPr lang="ru-RU" sz="2800"/>
          </a:p>
        </p:txBody>
      </p:sp>
      <p:pic>
        <p:nvPicPr>
          <p:cNvPr id="5" name="Picture 2" descr="C:\Users\Полина\Pictures\0_3df8_c061278b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2420888"/>
            <a:ext cx="3911357" cy="293351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untitledз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096468" cy="39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54726" y="476672"/>
            <a:ext cx="69774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Дети и старики умирали от голода и холода.</a:t>
            </a:r>
            <a:endParaRPr lang="ru-RU" sz="2400" b="1" dirty="0">
              <a:solidFill>
                <a:schemeClr val="accent2"/>
              </a:solidFill>
            </a:endParaRPr>
          </a:p>
          <a:p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9221" name="Picture 5" descr="wVOV_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8775"/>
            <a:ext cx="33147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untitl43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0026"/>
            <a:ext cx="4919856" cy="36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106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252598204_1240899099_33ac3dfa145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643063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14906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22 июня 1941 г. на рассвете воскресного дня войска Германии в нарушение договора о ненападении, без объявления войны внезапно вторглись в пределы нашей Родины. Началась Великая Отечественная война!</a:t>
            </a:r>
            <a:endParaRPr lang="ru-RU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345363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124075" y="6092825"/>
            <a:ext cx="517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Люди умирали прямо на улицах.</a:t>
            </a:r>
          </a:p>
        </p:txBody>
      </p:sp>
    </p:spTree>
    <p:extLst>
      <p:ext uri="{BB962C8B-B14F-4D97-AF65-F5344CB8AC3E}">
        <p14:creationId xmlns:p14="http://schemas.microsoft.com/office/powerpoint/2010/main" val="13460299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untitleш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621212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076825" y="404813"/>
            <a:ext cx="39243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Но школы продолжали работать. В классах было холодно. Везде стояли печки «буржуй-ки». Все сидели в шу-бах, шапках и рукави-цах. Писали на старых газетах карандашами. Чернила замерзали на морозе.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А после школы дети шли на крышу и дежурили там, тушили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зажигательные бомбы или работали в госпи-тале.</a:t>
            </a:r>
          </a:p>
        </p:txBody>
      </p:sp>
    </p:spTree>
    <p:extLst>
      <p:ext uri="{BB962C8B-B14F-4D97-AF65-F5344CB8AC3E}">
        <p14:creationId xmlns:p14="http://schemas.microsoft.com/office/powerpoint/2010/main" val="30606009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31775" y="63500"/>
            <a:ext cx="87150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  Войскам Ленинградского и </a:t>
            </a:r>
            <a:r>
              <a:rPr lang="ru-RU" sz="2400" b="1" dirty="0" err="1">
                <a:solidFill>
                  <a:schemeClr val="accent2"/>
                </a:solidFill>
              </a:rPr>
              <a:t>Волховского</a:t>
            </a:r>
            <a:r>
              <a:rPr lang="ru-RU" sz="2400" b="1" dirty="0">
                <a:solidFill>
                  <a:schemeClr val="accent2"/>
                </a:solidFill>
              </a:rPr>
              <a:t> фронта  дан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приказ: перейти в наступление, пробиваясь навстречу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друг другу, разбить осаду города </a:t>
            </a:r>
            <a:r>
              <a:rPr lang="ru-RU" sz="2400" b="1" dirty="0" smtClean="0">
                <a:solidFill>
                  <a:schemeClr val="accent2"/>
                </a:solidFill>
              </a:rPr>
              <a:t>и </a:t>
            </a:r>
            <a:r>
              <a:rPr lang="ru-RU" sz="2400" b="1" dirty="0">
                <a:solidFill>
                  <a:schemeClr val="accent2"/>
                </a:solidFill>
              </a:rPr>
              <a:t>соединиться.  </a:t>
            </a:r>
          </a:p>
        </p:txBody>
      </p:sp>
      <p:pic>
        <p:nvPicPr>
          <p:cNvPr id="61446" name="Picture 6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20800"/>
            <a:ext cx="7129463" cy="53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231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прорыв блок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6200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076825" y="6092825"/>
            <a:ext cx="290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Прорыв блокады</a:t>
            </a:r>
            <a:r>
              <a:rPr lang="ru-RU" sz="2000" b="1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9776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192838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79388" y="188913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/>
              <a:t>   </a:t>
            </a:r>
            <a:r>
              <a:rPr lang="ru-RU" sz="2400" b="1">
                <a:solidFill>
                  <a:schemeClr val="accent2"/>
                </a:solidFill>
              </a:rPr>
              <a:t>900 дней жил Ленинград в осаде. 900 дней и ночей шли на Ладоге смертельные бои.</a:t>
            </a:r>
            <a:r>
              <a:rPr lang="ru-RU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2745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392613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untitхз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79700"/>
            <a:ext cx="506730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03213" y="6040438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Блокада снята!!!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00650" y="350838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18 января 1943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5626" y="3717032"/>
            <a:ext cx="3455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После 7- дневных боёв</a:t>
            </a:r>
          </a:p>
          <a:p>
            <a:r>
              <a:rPr lang="ru-RU" b="1" dirty="0">
                <a:solidFill>
                  <a:schemeClr val="accent2"/>
                </a:solidFill>
              </a:rPr>
              <a:t>войска </a:t>
            </a:r>
            <a:r>
              <a:rPr lang="ru-RU" b="1" dirty="0" err="1">
                <a:solidFill>
                  <a:schemeClr val="accent2"/>
                </a:solidFill>
              </a:rPr>
              <a:t>Волховского</a:t>
            </a:r>
            <a:r>
              <a:rPr lang="ru-RU" b="1" dirty="0">
                <a:solidFill>
                  <a:schemeClr val="accent2"/>
                </a:solidFill>
              </a:rPr>
              <a:t> и </a:t>
            </a:r>
          </a:p>
          <a:p>
            <a:r>
              <a:rPr lang="ru-RU" b="1" dirty="0">
                <a:solidFill>
                  <a:schemeClr val="accent2"/>
                </a:solidFill>
              </a:rPr>
              <a:t>Ленинградского фронтов</a:t>
            </a:r>
          </a:p>
          <a:p>
            <a:r>
              <a:rPr lang="ru-RU" b="1" dirty="0">
                <a:solidFill>
                  <a:schemeClr val="accent2"/>
                </a:solidFill>
              </a:rPr>
              <a:t>соединились и тем самым</a:t>
            </a:r>
          </a:p>
          <a:p>
            <a:r>
              <a:rPr lang="ru-RU" b="1" dirty="0">
                <a:solidFill>
                  <a:schemeClr val="accent2"/>
                </a:solidFill>
              </a:rPr>
              <a:t>прорвали блокаду Ленин-</a:t>
            </a:r>
          </a:p>
          <a:p>
            <a:r>
              <a:rPr lang="ru-RU" b="1" dirty="0">
                <a:solidFill>
                  <a:schemeClr val="accent2"/>
                </a:solidFill>
              </a:rPr>
              <a:t>града</a:t>
            </a:r>
            <a:r>
              <a:rPr lang="ru-RU" sz="1600" b="1" dirty="0">
                <a:solidFill>
                  <a:schemeClr val="accent2"/>
                </a:solidFill>
              </a:rPr>
              <a:t>.</a:t>
            </a:r>
            <a:endParaRPr lang="ru-RU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29487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снятие блок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100"/>
            <a:ext cx="8497888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6156"/>
      </p:ext>
    </p:extLst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За залпом залп, гремит салют.</a:t>
            </a:r>
          </a:p>
          <a:p>
            <a:r>
              <a:rPr lang="ru-RU" sz="2400" b="1">
                <a:solidFill>
                  <a:schemeClr val="accent2"/>
                </a:solidFill>
              </a:rPr>
              <a:t>Ракеты в воздухе горячем</a:t>
            </a:r>
          </a:p>
          <a:p>
            <a:r>
              <a:rPr lang="ru-RU" sz="2400" b="1">
                <a:solidFill>
                  <a:schemeClr val="accent2"/>
                </a:solidFill>
              </a:rPr>
              <a:t>Цветами пёстрыми цветут.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А ленинградцы тихо плачут.</a:t>
            </a: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Ни успокаивать пока,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Не утешать людей не надо.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Их радость слишком велика –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Гремит салют над Ленинградом.</a:t>
            </a:r>
          </a:p>
        </p:txBody>
      </p:sp>
      <p:pic>
        <p:nvPicPr>
          <p:cNvPr id="91142" name="Picture 6" descr="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410527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4" name="Picture 8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45370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40858"/>
      </p:ext>
    </p:extLst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за оборону Л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927475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жителю длок Л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60350"/>
            <a:ext cx="389731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50825" y="5902325"/>
            <a:ext cx="8631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 930000 участников обороны Ленинграда награждены</a:t>
            </a:r>
          </a:p>
          <a:p>
            <a:r>
              <a:rPr lang="ru-RU" sz="2400" b="1">
                <a:solidFill>
                  <a:schemeClr val="accent2"/>
                </a:solidFill>
              </a:rPr>
              <a:t> медалью «За оборону Ленинграда».</a:t>
            </a:r>
          </a:p>
        </p:txBody>
      </p:sp>
    </p:spTree>
    <p:extLst>
      <p:ext uri="{BB962C8B-B14F-4D97-AF65-F5344CB8AC3E}">
        <p14:creationId xmlns:p14="http://schemas.microsoft.com/office/powerpoint/2010/main" val="257183899"/>
      </p:ext>
    </p:extLst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за оборо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79949" cy="50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52464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88913"/>
            <a:ext cx="90267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Захвату </a:t>
            </a:r>
            <a:r>
              <a:rPr lang="ru-RU" sz="2400" b="1" dirty="0">
                <a:solidFill>
                  <a:schemeClr val="accent2"/>
                </a:solidFill>
              </a:rPr>
              <a:t>города Ленинграда  отводилось особое место.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Противник хотел захватить побережье Балтийского моря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и уничтожить Балтийский флот. Немцы стремительно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прорывались к городу и с июля из Ленинграда стали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вывозить жителей и расположенные в городе заводы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и фабрики.</a:t>
            </a:r>
          </a:p>
        </p:txBody>
      </p:sp>
      <p:pic>
        <p:nvPicPr>
          <p:cNvPr id="4104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37306"/>
            <a:ext cx="5976590" cy="39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784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x_7896c6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7019925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55650" y="6092825"/>
            <a:ext cx="482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900 дней блокады – 900 берёз.</a:t>
            </a:r>
          </a:p>
        </p:txBody>
      </p:sp>
      <p:pic>
        <p:nvPicPr>
          <p:cNvPr id="102406" name="Picture 6" descr="x_93c6a7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0800"/>
            <a:ext cx="3160713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16276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53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  На защиту города поднялись все его </a:t>
            </a:r>
            <a:r>
              <a:rPr lang="ru-RU" sz="2400" b="1" dirty="0" smtClean="0">
                <a:solidFill>
                  <a:schemeClr val="accent2"/>
                </a:solidFill>
              </a:rPr>
              <a:t>жители: 500 тысяч </a:t>
            </a:r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chemeClr val="accent2"/>
                </a:solidFill>
              </a:rPr>
              <a:t>ленинградцев </a:t>
            </a:r>
            <a:r>
              <a:rPr lang="ru-RU" sz="2400" b="1" dirty="0">
                <a:solidFill>
                  <a:schemeClr val="accent2"/>
                </a:solidFill>
              </a:rPr>
              <a:t>строили оборонительные сооружения,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300 тысяч ушли добровольцам  в народное ополчение,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на фронт и в партизанские отряды.</a:t>
            </a:r>
          </a:p>
        </p:txBody>
      </p:sp>
      <p:pic>
        <p:nvPicPr>
          <p:cNvPr id="5125" name="Picture 5" descr="Women_strelkiбаталь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985000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51275" y="6237288"/>
            <a:ext cx="503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Женский стрелковый батальон.</a:t>
            </a:r>
          </a:p>
        </p:txBody>
      </p:sp>
    </p:spTree>
    <p:extLst>
      <p:ext uri="{BB962C8B-B14F-4D97-AF65-F5344CB8AC3E}">
        <p14:creationId xmlns:p14="http://schemas.microsoft.com/office/powerpoint/2010/main" val="38347003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На берегу невы 1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13787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348038" y="6021388"/>
            <a:ext cx="267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На берегу Невы.</a:t>
            </a:r>
          </a:p>
        </p:txBody>
      </p:sp>
    </p:spTree>
    <p:extLst>
      <p:ext uri="{BB962C8B-B14F-4D97-AF65-F5344CB8AC3E}">
        <p14:creationId xmlns:p14="http://schemas.microsoft.com/office/powerpoint/2010/main" val="27565916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260350"/>
            <a:ext cx="8867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Днём и ночью  немцы бомбили и обстреливали 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                                      Ленинград.</a:t>
            </a:r>
          </a:p>
        </p:txBody>
      </p:sp>
      <p:pic>
        <p:nvPicPr>
          <p:cNvPr id="19462" name="Picture 6" descr="untitlрл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14438"/>
            <a:ext cx="6696075" cy="502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544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60350"/>
            <a:ext cx="9005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Опустели цеха ленинградских заводов. Многие рабочие</a:t>
            </a:r>
          </a:p>
          <a:p>
            <a:r>
              <a:rPr lang="ru-RU" sz="2400" b="1">
                <a:solidFill>
                  <a:schemeClr val="accent2"/>
                </a:solidFill>
              </a:rPr>
              <a:t>ушли на фронт. К станкам встали их жёны и дети. </a:t>
            </a:r>
          </a:p>
        </p:txBody>
      </p:sp>
      <p:pic>
        <p:nvPicPr>
          <p:cNvPr id="21509" name="Picture 5" descr="untitlк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6624637" cy="54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379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на зав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135938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779838" y="623728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На заводе.</a:t>
            </a:r>
          </a:p>
        </p:txBody>
      </p:sp>
    </p:spTree>
    <p:extLst>
      <p:ext uri="{BB962C8B-B14F-4D97-AF65-F5344CB8AC3E}">
        <p14:creationId xmlns:p14="http://schemas.microsoft.com/office/powerpoint/2010/main" val="35294630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188913"/>
            <a:ext cx="91979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Продовольствие в Ленинграде закончилось. А в городе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около 2,5 млн. людей. Чем их кормить? Далеко за кольцом</a:t>
            </a:r>
          </a:p>
          <a:p>
            <a:r>
              <a:rPr lang="ru-RU" sz="2400" b="1">
                <a:solidFill>
                  <a:schemeClr val="accent2"/>
                </a:solidFill>
              </a:rPr>
              <a:t>блокады есть продовольствие – мука, мясо, масло. Как</a:t>
            </a:r>
          </a:p>
          <a:p>
            <a:r>
              <a:rPr lang="ru-RU" sz="2400" b="1">
                <a:solidFill>
                  <a:schemeClr val="accent2"/>
                </a:solidFill>
              </a:rPr>
              <a:t>их доставить? Только одна дорога связывала блокадный</a:t>
            </a:r>
          </a:p>
          <a:p>
            <a:r>
              <a:rPr lang="ru-RU" sz="2400" b="1">
                <a:solidFill>
                  <a:schemeClr val="accent2"/>
                </a:solidFill>
              </a:rPr>
              <a:t>город с Большой землёй.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              Эта дорога шла по воде.</a:t>
            </a:r>
          </a:p>
        </p:txBody>
      </p:sp>
      <p:pic>
        <p:nvPicPr>
          <p:cNvPr id="23557" name="Picture 5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7563"/>
            <a:ext cx="33115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3435350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704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536</Words>
  <Application>Microsoft Office PowerPoint</Application>
  <PresentationFormat>Экран (4:3)</PresentationFormat>
  <Paragraphs>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Презентация PowerPoint</vt:lpstr>
      <vt:lpstr>22 июня 1941 г. на рассвете воскресного дня войска Германии в нарушение договора о ненападении, без объявления войны внезапно вторглись в пределы нашей Родины. Началась Великая Отечественная война!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ленинградцев обрушился голод. Единственным продуктом был хлеб, но и его не хватало. Суточная норма хлеба составляла рабочие 250 гр., служащие и дети 125 гр.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MarussiaB2</dc:creator>
  <cp:lastModifiedBy>user</cp:lastModifiedBy>
  <cp:revision>21</cp:revision>
  <dcterms:created xsi:type="dcterms:W3CDTF">2014-01-21T18:11:04Z</dcterms:created>
  <dcterms:modified xsi:type="dcterms:W3CDTF">2015-01-28T07:14:30Z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2163396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